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8" r:id="rId1"/>
  </p:sldMasterIdLst>
  <p:notesMasterIdLst>
    <p:notesMasterId r:id="rId34"/>
  </p:notesMasterIdLst>
  <p:handoutMasterIdLst>
    <p:handoutMasterId r:id="rId35"/>
  </p:handoutMasterIdLst>
  <p:sldIdLst>
    <p:sldId id="257" r:id="rId2"/>
    <p:sldId id="265" r:id="rId3"/>
    <p:sldId id="264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89" r:id="rId16"/>
    <p:sldId id="290" r:id="rId17"/>
    <p:sldId id="291" r:id="rId18"/>
    <p:sldId id="308" r:id="rId19"/>
    <p:sldId id="307" r:id="rId20"/>
    <p:sldId id="295" r:id="rId21"/>
    <p:sldId id="296" r:id="rId22"/>
    <p:sldId id="297" r:id="rId23"/>
    <p:sldId id="298" r:id="rId24"/>
    <p:sldId id="300" r:id="rId25"/>
    <p:sldId id="302" r:id="rId26"/>
    <p:sldId id="310" r:id="rId27"/>
    <p:sldId id="303" r:id="rId28"/>
    <p:sldId id="304" r:id="rId29"/>
    <p:sldId id="305" r:id="rId30"/>
    <p:sldId id="309" r:id="rId31"/>
    <p:sldId id="306" r:id="rId32"/>
    <p:sldId id="311" r:id="rId3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1804D7DB-62C3-057F-FA1C-4E8687CCBF9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A342E393-7748-F095-758F-DB6A7421DC3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A3F3DB-4129-4557-A7A7-C06CD7E02189}" type="datetimeFigureOut">
              <a:rPr lang="fr-FR" smtClean="0"/>
              <a:t>21/05/2025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06454AC-F06A-BE98-CE6F-9219D83AE64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F351751-8079-5183-A021-ADB5B486C1D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30B2C4-4D59-4F44-B3D3-C446C2E8944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867326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2f7fb1a1f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2f7fb1a1f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30F9EAA3-68AC-29E1-4037-F64EE36340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770E8AD2-169A-6E75-F17C-5B334C173E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A66AE97D-512C-DF73-BA74-B98C2568B47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0991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B9FE7597-9C46-BAD6-4057-094480C5D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CD7B0D39-AB12-12F1-6D76-44DCB2A83E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2E128ACC-0293-21A3-CAAA-825F9FC69F8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408913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EA726ACC-630E-2EF2-BB91-C5AEFCDFE2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F0B8E239-4B9F-178B-1966-8D0C239F9A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DA886784-9815-3A5D-FB0E-E3D8BDBFDC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654499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24FF8C61-BA0A-F0D6-BA02-7C1244A8E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7F0EF474-BC8E-B352-6123-F946A23B2C3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B35ED885-7A4E-8200-542A-4A58271178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40321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16993CBF-2820-B2A5-BEA7-2D86D90907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520F71F8-7388-B2E5-74B1-A9B9223578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B58D9DE2-F4E7-DEA1-B291-8935E15B60C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542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8D0FD1EC-E0A6-60D8-07A4-6B1B90A6EF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625705F9-5586-2FF9-07A4-FF5FCE3BB62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71F7E7E3-18ED-3652-E325-24614BC813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701124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3FAF8944-0C23-B024-7F48-3335E55ECE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A1E3C4CE-EC2E-02F8-0F21-CF8BA8A6487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98D92D74-93F3-B85B-81E5-7236D18021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64435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0A1AFED1-B4EB-5531-2643-42363CAAD0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B2A05A59-47DA-86AE-FB86-224F0E6F33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9D6A16E0-01F0-0CEE-9CA4-7EF23099B2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87528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A16B419E-1056-42D3-AE74-D2A6B94FA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AAB7CD6E-FFBA-E639-D0B4-4E1F6365B43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25C2B712-973C-5448-5250-6CDEC29AC2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8337128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AAE3FC4F-5510-77F4-C999-CD67B174A2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59E2E061-C334-5BEE-2D75-9C3AF3F3B3B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86979B80-B0D8-0765-65B7-36C1705776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12467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79005289-2F95-FC2D-80AA-0DA3A2302C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64DE0DD5-3BFA-0232-11A3-679095827BA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DA8ABE17-F3A2-043C-937B-322CA21E831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445452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5C9A3E0E-784A-01B7-D0DF-EAD334A9C9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1DF5A86D-FCD1-FB5E-46D6-74C77E36BA5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4A12D433-5F5F-2B10-3DA1-8AB09AD03BC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80920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23386D44-A2D3-FE7A-B92B-4FCD4778C6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BB9853AB-3BBE-30EC-E381-C80DB0B66A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F0483F64-847E-88C9-AA3F-73B519C4BE6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001501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6DF9B852-CB07-1C4C-4346-579B271E7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E5212C81-2232-A00C-FF8B-D9EF352C9E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21BA58FB-BB2C-1CB8-2968-2985BE77B6C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8183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5535CE85-FF3F-7747-50B0-8C134487BC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C27B61FA-E86F-D249-CA5B-245E299EBC1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CB926666-91CD-C855-9C0E-3A44E5D846C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12988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CDB988C6-FDFA-A3A5-DC06-EA8C3422BC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EA8EC0EA-FF27-DAD5-968C-A2AE4A365E4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235A30FF-6664-9CD0-5033-E654921458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05660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2F45D130-4534-D60D-E315-5645B320B6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38E5EC77-D663-3027-AA5B-13035290C7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CA75A615-46FE-A3DF-CA89-0994239B5E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65827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D71ED12F-93F5-BD8D-0AB4-40DC2755EE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46964979-773D-98E5-0807-67520D05A68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2864969E-A8DC-C0BD-5168-5EAA8654D5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02162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248DA476-8A6E-9A6A-9CC4-4548195D5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924AD2E5-1C21-7F35-EA0A-B0AEF13B84F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9B3C8C66-B784-1134-7437-F1B89E1FAC9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634031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40993400-47AE-B3B5-69A7-01894CE138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D2674894-104A-43A1-2CA5-8417860BF3A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592BF23F-A231-F7D1-75B0-3B9FA35B40A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296537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CE7CDC25-CB36-7CD3-7F0D-D416B16B1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9FFD5356-8F39-2AC6-3799-29DFEE8BFDB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AC9A642A-5EEB-D368-83B1-498F43908EC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411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9BB5BA0F-25AF-0F71-B81C-F2A14AD8AF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8ECEBBA5-EF6F-2093-322B-EE394952446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ACFD0A3D-2660-5785-BF6A-9311A3EEB72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5307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9E8EEEA1-47B7-E96D-0674-51BDDB0DE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D68A0C99-F209-D4D7-558D-534256A931F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E24087FF-194D-E823-1E55-9F250154419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97625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>
          <a:extLst>
            <a:ext uri="{FF2B5EF4-FFF2-40B4-BE49-F238E27FC236}">
              <a16:creationId xmlns:a16="http://schemas.microsoft.com/office/drawing/2014/main" id="{86183428-F989-BCAA-0631-5CED5FDF4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2f7fb1a1f_0_70:notes">
            <a:extLst>
              <a:ext uri="{FF2B5EF4-FFF2-40B4-BE49-F238E27FC236}">
                <a16:creationId xmlns:a16="http://schemas.microsoft.com/office/drawing/2014/main" id="{E5E330C5-1495-C52B-FE8B-877CB92EB25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2f7fb1a1f_0_70:notes">
            <a:extLst>
              <a:ext uri="{FF2B5EF4-FFF2-40B4-BE49-F238E27FC236}">
                <a16:creationId xmlns:a16="http://schemas.microsoft.com/office/drawing/2014/main" id="{23DF6E1B-D569-E806-D4D4-9757D155C5B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2968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36E72E3B-8F4B-8722-6AF8-69999B26E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EE109FFD-0567-0348-E316-6E6230F4805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99155BD0-3861-C84D-0A4C-23767DC9E43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507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34EDB05F-CBAA-C8FF-0ACC-7AF8AC5DBD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22212E58-6E2D-5940-1D15-623CABF0A95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7F6C8C3B-0CBF-574B-3B66-A2EAF490E3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908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97C680A4-19EE-C378-30C8-C022A264F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512BF326-89C7-E21A-E4F1-729AC47DDA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1E6D5B2D-3524-20BE-69D8-5BA1036B79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65525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2D29512A-1951-4DEE-D3DF-31FB4822C3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ADC3429C-8CF5-7B2C-AE11-B2EBAF7CB72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6308A213-E2BF-7A61-634D-83C5750F57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11458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47322E13-8E62-5D6E-6287-9F1AD6BAE8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A7FF8DC2-AA0F-1027-D5A0-6E1662C953D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766884FE-15E3-2B5D-4B88-DEFA182EAD8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291583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>
          <a:extLst>
            <a:ext uri="{FF2B5EF4-FFF2-40B4-BE49-F238E27FC236}">
              <a16:creationId xmlns:a16="http://schemas.microsoft.com/office/drawing/2014/main" id="{4447D939-6D7A-CD95-A576-DF121F3FFD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b0efe4515a_0_122:notes">
            <a:extLst>
              <a:ext uri="{FF2B5EF4-FFF2-40B4-BE49-F238E27FC236}">
                <a16:creationId xmlns:a16="http://schemas.microsoft.com/office/drawing/2014/main" id="{E73A7272-28DF-79E1-4E42-3135DD46C6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b0efe4515a_0_122:notes">
            <a:extLst>
              <a:ext uri="{FF2B5EF4-FFF2-40B4-BE49-F238E27FC236}">
                <a16:creationId xmlns:a16="http://schemas.microsoft.com/office/drawing/2014/main" id="{FDA87407-523A-758B-455D-C5BA5036F20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35182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ubin template - Light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2"/>
          <p:cNvPicPr preferRelativeResize="0">
            <a:picLocks/>
          </p:cNvPicPr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260550" y="1507168"/>
            <a:ext cx="8622900" cy="87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1F2121"/>
              </a:buClr>
              <a:buSzPts val="4500"/>
              <a:buFont typeface="Source Sans Pro"/>
              <a:buNone/>
              <a:defRPr sz="4500">
                <a:solidFill>
                  <a:srgbClr val="1F212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260550" y="2382168"/>
            <a:ext cx="86229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121"/>
              </a:buClr>
              <a:buSzPts val="2800"/>
              <a:buNone/>
              <a:defRPr sz="2800" b="1">
                <a:solidFill>
                  <a:srgbClr val="1F212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2"/>
          </p:nvPr>
        </p:nvSpPr>
        <p:spPr>
          <a:xfrm>
            <a:off x="260550" y="3001743"/>
            <a:ext cx="8622900" cy="25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F2121"/>
              </a:buClr>
              <a:buSzPts val="2000"/>
              <a:buFont typeface="Source Sans Pro"/>
              <a:buNone/>
              <a:defRPr sz="2000">
                <a:solidFill>
                  <a:srgbClr val="1F212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2" name="Image 1" descr="Une image contenant Police, Graphique, logo, cercle&#10;&#10;Le contenu généré par l’IA peut être incorrect.">
            <a:extLst>
              <a:ext uri="{FF2B5EF4-FFF2-40B4-BE49-F238E27FC236}">
                <a16:creationId xmlns:a16="http://schemas.microsoft.com/office/drawing/2014/main" id="{48FA995A-A497-4990-7C2E-38C9D02519B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6813" y="130462"/>
            <a:ext cx="769238" cy="769238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74F57F2D-E0C5-FBC8-6E97-3468925CDF3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41227" y="109481"/>
            <a:ext cx="1511390" cy="790219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73EDFBFB-2E99-05BF-3846-9F4B744796D7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2532067" y="256223"/>
            <a:ext cx="847725" cy="5579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260550" y="2150850"/>
            <a:ext cx="86229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Font typeface="Source Sans Pro"/>
              <a:buNone/>
              <a:defRPr sz="36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ystem Integration Testing &amp; Commissioning section">
  <p:cSld name="SECTION_HEADER_1_1_2_1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  <p:sp>
        <p:nvSpPr>
          <p:cNvPr id="60" name="Google Shape;60;p12"/>
          <p:cNvSpPr txBox="1">
            <a:spLocks noGrp="1"/>
          </p:cNvSpPr>
          <p:nvPr>
            <p:ph type="title"/>
          </p:nvPr>
        </p:nvSpPr>
        <p:spPr>
          <a:xfrm>
            <a:off x="260550" y="852525"/>
            <a:ext cx="8622900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Font typeface="Source Sans Pro"/>
              <a:buNone/>
              <a:defRPr sz="3000"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lsst.org/scientists/glossary-acronyms" TargetMode="External"/><Relationship Id="rId5" Type="http://schemas.openxmlformats.org/officeDocument/2006/relationships/image" Target="../media/image1.png"/><Relationship Id="rId4" Type="http://schemas.openxmlformats.org/officeDocument/2006/relationships/theme" Target="../theme/theme1.xml"/><Relationship Id="rId9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/>
        </p:nvSpPr>
        <p:spPr>
          <a:xfrm>
            <a:off x="3258350" y="4749825"/>
            <a:ext cx="42201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 b="1" dirty="0">
                <a:solidFill>
                  <a:srgbClr val="666666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Buffat Dimitri    |    Vera C. Rubin Observatory    |    CNRS    |    IN2P3    |    LPSC    |    22-05-2025</a:t>
            </a:r>
            <a:endParaRPr sz="700" b="1" dirty="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261600" y="246650"/>
            <a:ext cx="8620800" cy="63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2800"/>
              <a:buFont typeface="Source Sans Pro"/>
              <a:buNone/>
              <a:defRPr sz="28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1"/>
          </p:nvPr>
        </p:nvSpPr>
        <p:spPr>
          <a:xfrm>
            <a:off x="260550" y="966375"/>
            <a:ext cx="8622900" cy="373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1800"/>
              <a:buFont typeface="Source Sans Pro"/>
              <a:buChar char="●"/>
              <a:defRPr sz="1800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175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13333"/>
              </a:buClr>
              <a:buSzPts val="1400"/>
              <a:buFont typeface="Source Sans Pro"/>
              <a:buChar char="○"/>
              <a:defRPr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175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13333"/>
              </a:buClr>
              <a:buSzPts val="1400"/>
              <a:buFont typeface="Source Sans Pro"/>
              <a:buChar char="■"/>
              <a:defRPr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175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13333"/>
              </a:buClr>
              <a:buSzPts val="1400"/>
              <a:buFont typeface="Source Sans Pro"/>
              <a:buChar char="●"/>
              <a:defRPr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175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13333"/>
              </a:buClr>
              <a:buSzPts val="1400"/>
              <a:buFont typeface="Source Sans Pro"/>
              <a:buChar char="○"/>
              <a:defRPr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175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13333"/>
              </a:buClr>
              <a:buSzPts val="1400"/>
              <a:buFont typeface="Source Sans Pro"/>
              <a:buChar char="■"/>
              <a:defRPr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175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13333"/>
              </a:buClr>
              <a:buSzPts val="1400"/>
              <a:buFont typeface="Source Sans Pro"/>
              <a:buChar char="●"/>
              <a:defRPr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17500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313333"/>
              </a:buClr>
              <a:buSzPts val="1400"/>
              <a:buFont typeface="Source Sans Pro"/>
              <a:buChar char="○"/>
              <a:defRPr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17500" rtl="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313333"/>
              </a:buClr>
              <a:buSzPts val="1400"/>
              <a:buFont typeface="Source Sans Pro"/>
              <a:buChar char="■"/>
              <a:defRPr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dirty="0"/>
          </a:p>
        </p:txBody>
      </p:sp>
      <p:cxnSp>
        <p:nvCxnSpPr>
          <p:cNvPr id="9" name="Google Shape;9;p1"/>
          <p:cNvCxnSpPr/>
          <p:nvPr/>
        </p:nvCxnSpPr>
        <p:spPr>
          <a:xfrm>
            <a:off x="8538080" y="4828650"/>
            <a:ext cx="0" cy="229200"/>
          </a:xfrm>
          <a:prstGeom prst="straightConnector1">
            <a:avLst/>
          </a:prstGeom>
          <a:noFill/>
          <a:ln w="9525" cap="flat" cmpd="sng">
            <a:solidFill>
              <a:srgbClr val="31333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 dirty="0"/>
          </a:p>
        </p:txBody>
      </p:sp>
      <p:sp>
        <p:nvSpPr>
          <p:cNvPr id="11" name="Google Shape;11;p1"/>
          <p:cNvSpPr txBox="1"/>
          <p:nvPr/>
        </p:nvSpPr>
        <p:spPr>
          <a:xfrm>
            <a:off x="7349200" y="4749825"/>
            <a:ext cx="11676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Source Sans Pro"/>
                <a:ea typeface="Source Sans Pro"/>
                <a:cs typeface="Source Sans Pro"/>
                <a:sym typeface="Source Sans Pro"/>
                <a:hlinkClick r:id="rId6"/>
              </a:rPr>
              <a:t>Acronyms &amp; Glossary</a:t>
            </a:r>
            <a:endParaRPr sz="8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cxnSp>
        <p:nvCxnSpPr>
          <p:cNvPr id="12" name="Google Shape;12;p1"/>
          <p:cNvCxnSpPr/>
          <p:nvPr/>
        </p:nvCxnSpPr>
        <p:spPr>
          <a:xfrm>
            <a:off x="341050" y="864800"/>
            <a:ext cx="8566500" cy="0"/>
          </a:xfrm>
          <a:prstGeom prst="straightConnector1">
            <a:avLst/>
          </a:prstGeom>
          <a:noFill/>
          <a:ln w="9525" cap="flat" cmpd="sng">
            <a:solidFill>
              <a:srgbClr val="058B8C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6" name="Image 15" descr="Une image contenant Police, Graphique, logo, cercle&#10;&#10;Le contenu généré par l’IA peut être incorrect.">
            <a:extLst>
              <a:ext uri="{FF2B5EF4-FFF2-40B4-BE49-F238E27FC236}">
                <a16:creationId xmlns:a16="http://schemas.microsoft.com/office/drawing/2014/main" id="{2C03CFC0-1EAA-EC2B-D578-07019FB54D5D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86813" y="130462"/>
            <a:ext cx="769238" cy="769238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E4F3ADD-7FBF-1ABE-7650-F9C60EC38162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41227" y="109481"/>
            <a:ext cx="1511390" cy="790219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697CC5A9-E766-E6F4-6FE8-2DA3171E34B2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2532067" y="256223"/>
            <a:ext cx="847725" cy="557952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8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5.png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5.png"/><Relationship Id="rId4" Type="http://schemas.openxmlformats.org/officeDocument/2006/relationships/image" Target="../media/image2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3.png"/><Relationship Id="rId4" Type="http://schemas.openxmlformats.org/officeDocument/2006/relationships/image" Target="../media/image35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>
            <a:spLocks noGrp="1"/>
          </p:cNvSpPr>
          <p:nvPr>
            <p:ph type="ctrTitle"/>
          </p:nvPr>
        </p:nvSpPr>
        <p:spPr>
          <a:xfrm>
            <a:off x="260550" y="1948957"/>
            <a:ext cx="8622900" cy="87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Ghosts on LSST ComCam</a:t>
            </a:r>
            <a:endParaRPr dirty="0"/>
          </a:p>
        </p:txBody>
      </p:sp>
      <p:sp>
        <p:nvSpPr>
          <p:cNvPr id="116" name="Google Shape;116;p23"/>
          <p:cNvSpPr txBox="1">
            <a:spLocks noGrp="1"/>
          </p:cNvSpPr>
          <p:nvPr>
            <p:ph type="subTitle" idx="1"/>
          </p:nvPr>
        </p:nvSpPr>
        <p:spPr>
          <a:xfrm>
            <a:off x="260550" y="2823957"/>
            <a:ext cx="8622900" cy="52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Where we are currently ? #2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0DFD5090-8CD6-6E7D-FC5D-AB8EDF7E0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8557DA01-8E08-CD80-6B48-F3E3756A508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8C0FE565-E015-DA08-136C-C0CA91DF1CF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33332"/>
            <a:ext cx="42690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Ghost</a:t>
            </a:r>
            <a:r>
              <a:rPr lang="fr-FR" dirty="0"/>
              <a:t> </a:t>
            </a:r>
            <a:r>
              <a:rPr lang="fr-FR" dirty="0" err="1"/>
              <a:t>buster</a:t>
            </a:r>
            <a:r>
              <a:rPr lang="fr-FR" dirty="0"/>
              <a:t> package (4)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289F8735-8B24-1B64-1020-79B4FCA593D4}"/>
              </a:ext>
            </a:extLst>
          </p:cNvPr>
          <p:cNvSpPr txBox="1"/>
          <p:nvPr/>
        </p:nvSpPr>
        <p:spPr>
          <a:xfrm>
            <a:off x="523875" y="933450"/>
            <a:ext cx="23551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3.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Get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simulation</a:t>
            </a:r>
          </a:p>
        </p:txBody>
      </p:sp>
      <p:pic>
        <p:nvPicPr>
          <p:cNvPr id="6" name="Image 5" descr="Une image contenant Caractère coloré, peinture, cercle, art&#10;&#10;Le contenu généré par l’IA peut être incorrect.">
            <a:extLst>
              <a:ext uri="{FF2B5EF4-FFF2-40B4-BE49-F238E27FC236}">
                <a16:creationId xmlns:a16="http://schemas.microsoft.com/office/drawing/2014/main" id="{F3104F34-1793-8BB0-FEF8-8690A3F71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8956" y="1395115"/>
            <a:ext cx="3045044" cy="3049839"/>
          </a:xfrm>
          <a:prstGeom prst="rect">
            <a:avLst/>
          </a:prstGeom>
        </p:spPr>
      </p:pic>
      <p:pic>
        <p:nvPicPr>
          <p:cNvPr id="8" name="Image 7" descr="Une image contenant capture d’écran, objet astronomique, Espace lointain, Univers&#10;&#10;Le contenu généré par l’IA peut être incorrect.">
            <a:extLst>
              <a:ext uri="{FF2B5EF4-FFF2-40B4-BE49-F238E27FC236}">
                <a16:creationId xmlns:a16="http://schemas.microsoft.com/office/drawing/2014/main" id="{99FF6D12-EE06-C671-F1E3-B0800EAB71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95115"/>
            <a:ext cx="6118933" cy="3049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4480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021713A4-CEFF-91BE-D864-C0D1FFEEDA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82374006-923F-2EF3-C9B6-B0A0BAECA5A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4068EF31-7A07-23EB-480E-4FC3AB8BD3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33332"/>
            <a:ext cx="42690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Ghost</a:t>
            </a:r>
            <a:r>
              <a:rPr lang="fr-FR" dirty="0"/>
              <a:t> </a:t>
            </a:r>
            <a:r>
              <a:rPr lang="fr-FR" dirty="0" err="1"/>
              <a:t>buster</a:t>
            </a:r>
            <a:r>
              <a:rPr lang="fr-FR" dirty="0"/>
              <a:t> package (5)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6E2D667-7755-6A40-266A-8A1244523B04}"/>
              </a:ext>
            </a:extLst>
          </p:cNvPr>
          <p:cNvSpPr txBox="1"/>
          <p:nvPr/>
        </p:nvSpPr>
        <p:spPr>
          <a:xfrm>
            <a:off x="523875" y="933450"/>
            <a:ext cx="26613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4.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Substract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endParaRPr lang="fr-FR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5" name="Image 4" descr="Une image contenant capture d’écran, espace, objet astronomique, Espace lointain&#10;&#10;Le contenu généré par l’IA peut être incorrect.">
            <a:extLst>
              <a:ext uri="{FF2B5EF4-FFF2-40B4-BE49-F238E27FC236}">
                <a16:creationId xmlns:a16="http://schemas.microsoft.com/office/drawing/2014/main" id="{BF081C1D-B6B8-4E3D-7535-04C002E838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5115"/>
            <a:ext cx="9144000" cy="312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2980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2AF908CD-606E-20B3-84F7-E8EBA9428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1B49988F-9FC9-C68A-099E-1AD4F3338C0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CBA140F7-E86A-0A30-8807-EF865DA803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33332"/>
            <a:ext cx="42690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Ghost</a:t>
            </a:r>
            <a:r>
              <a:rPr lang="fr-FR" dirty="0"/>
              <a:t> </a:t>
            </a:r>
            <a:r>
              <a:rPr lang="fr-FR" dirty="0" err="1"/>
              <a:t>buster</a:t>
            </a:r>
            <a:r>
              <a:rPr lang="fr-FR" dirty="0"/>
              <a:t> package (6)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359AC8DB-5013-DF10-3780-E5E3D1DFC53C}"/>
              </a:ext>
            </a:extLst>
          </p:cNvPr>
          <p:cNvSpPr txBox="1"/>
          <p:nvPr/>
        </p:nvSpPr>
        <p:spPr>
          <a:xfrm>
            <a:off x="523875" y="933450"/>
            <a:ext cx="30267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5.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Substract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#2</a:t>
            </a:r>
          </a:p>
        </p:txBody>
      </p:sp>
      <p:pic>
        <p:nvPicPr>
          <p:cNvPr id="8" name="Image 7" descr="Une image contenant capture d’écran, Caractère coloré, espace, mosaïque&#10;&#10;Le contenu généré par l’IA peut être incorrect.">
            <a:extLst>
              <a:ext uri="{FF2B5EF4-FFF2-40B4-BE49-F238E27FC236}">
                <a16:creationId xmlns:a16="http://schemas.microsoft.com/office/drawing/2014/main" id="{37A3D193-62E4-FE31-FB9B-86551D010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5115"/>
            <a:ext cx="9144000" cy="312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996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CF50B3A1-FAF5-BD0D-3B8D-014E6F842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7EAF66DE-5E10-C042-EDCC-D812780899E4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BA26C625-5680-6CC4-3AD6-8CDBBF0A9C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33332"/>
            <a:ext cx="42690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Ghost</a:t>
            </a:r>
            <a:r>
              <a:rPr lang="fr-FR" dirty="0"/>
              <a:t> </a:t>
            </a:r>
            <a:r>
              <a:rPr lang="fr-FR" dirty="0" err="1"/>
              <a:t>buster</a:t>
            </a:r>
            <a:r>
              <a:rPr lang="fr-FR" dirty="0"/>
              <a:t> package (7)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02139680-38DA-E43A-B9DC-7E9B041D399A}"/>
              </a:ext>
            </a:extLst>
          </p:cNvPr>
          <p:cNvSpPr txBox="1"/>
          <p:nvPr/>
        </p:nvSpPr>
        <p:spPr>
          <a:xfrm>
            <a:off x="523875" y="933450"/>
            <a:ext cx="1624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6. Artefacts</a:t>
            </a:r>
          </a:p>
        </p:txBody>
      </p:sp>
      <p:pic>
        <p:nvPicPr>
          <p:cNvPr id="5" name="Image 4" descr="Une image contenant capture d’écran, Caractère coloré, espace, mosaïque&#10;&#10;Le contenu généré par l’IA peut être incorrect.">
            <a:extLst>
              <a:ext uri="{FF2B5EF4-FFF2-40B4-BE49-F238E27FC236}">
                <a16:creationId xmlns:a16="http://schemas.microsoft.com/office/drawing/2014/main" id="{02606060-37F5-1373-BF40-E0281D0CFA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5115"/>
            <a:ext cx="9144000" cy="312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444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C847363E-5429-AD91-8007-1DFA746A7A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137A4764-89DE-25E0-8161-A6CC297879AF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B9DC0AB1-7043-DDAD-7ABD-6695AE2F39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33332"/>
            <a:ext cx="42690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Ghost</a:t>
            </a:r>
            <a:r>
              <a:rPr lang="fr-FR" dirty="0"/>
              <a:t> </a:t>
            </a:r>
            <a:r>
              <a:rPr lang="fr-FR" dirty="0" err="1"/>
              <a:t>buster</a:t>
            </a:r>
            <a:r>
              <a:rPr lang="fr-FR" dirty="0"/>
              <a:t> package (8)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2920236-FAF8-3BB3-59B6-F069389ACD40}"/>
              </a:ext>
            </a:extLst>
          </p:cNvPr>
          <p:cNvSpPr txBox="1"/>
          <p:nvPr/>
        </p:nvSpPr>
        <p:spPr>
          <a:xfrm>
            <a:off x="523875" y="933450"/>
            <a:ext cx="31261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7. Artefacts #2 (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iMinuit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</p:txBody>
      </p:sp>
      <p:pic>
        <p:nvPicPr>
          <p:cNvPr id="6" name="Image 5" descr="Une image contenant capture d’écran, Caractère coloré, espace, mosaïque&#10;&#10;Le contenu généré par l’IA peut être incorrect.">
            <a:extLst>
              <a:ext uri="{FF2B5EF4-FFF2-40B4-BE49-F238E27FC236}">
                <a16:creationId xmlns:a16="http://schemas.microsoft.com/office/drawing/2014/main" id="{10A28485-F340-E662-C295-901847897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95115"/>
            <a:ext cx="9144000" cy="3128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7014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42762F9A-3059-7928-E452-311E102EFE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7716F42C-E2A5-E9CA-565B-1B184FD42D8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C1ED6E26-A97A-83A4-302F-0236112C21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19699" y="133332"/>
            <a:ext cx="36213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problems</a:t>
            </a:r>
            <a:r>
              <a:rPr lang="fr-FR" dirty="0"/>
              <a:t>… (1)</a:t>
            </a:r>
            <a:endParaRPr dirty="0"/>
          </a:p>
        </p:txBody>
      </p:sp>
      <p:pic>
        <p:nvPicPr>
          <p:cNvPr id="5" name="Image 4" descr="Une image contenant capture d’écran, Caractère coloré, mosaïque&#10;&#10;Le contenu généré par l’IA peut être incorrect.">
            <a:extLst>
              <a:ext uri="{FF2B5EF4-FFF2-40B4-BE49-F238E27FC236}">
                <a16:creationId xmlns:a16="http://schemas.microsoft.com/office/drawing/2014/main" id="{F2033A3F-40DE-EFE7-3362-ED1528877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612" y="916245"/>
            <a:ext cx="7118775" cy="363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5411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ED856974-6A81-4F0F-FB31-064D763CB8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BCD90189-A11F-BB21-BCDD-278CBF93268B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DA552CDB-E2CD-6124-BAE1-D0EA2E169C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219699" y="133332"/>
            <a:ext cx="36213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problems</a:t>
            </a:r>
            <a:r>
              <a:rPr lang="fr-FR" dirty="0"/>
              <a:t>… (2)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28CC372E-AF79-8D6B-A478-BE0C7C9F66D6}"/>
              </a:ext>
            </a:extLst>
          </p:cNvPr>
          <p:cNvSpPr txBox="1"/>
          <p:nvPr/>
        </p:nvSpPr>
        <p:spPr>
          <a:xfrm>
            <a:off x="723900" y="1338015"/>
            <a:ext cx="5626861" cy="2467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Spider’s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position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Source of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coordinates</a:t>
            </a:r>
            <a:endParaRPr lang="fr-FR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Reflection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/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Transmition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coefficients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Overfit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, how to stress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parameters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during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the fit ?</a:t>
            </a:r>
          </a:p>
        </p:txBody>
      </p:sp>
    </p:spTree>
    <p:extLst>
      <p:ext uri="{BB962C8B-B14F-4D97-AF65-F5344CB8AC3E}">
        <p14:creationId xmlns:p14="http://schemas.microsoft.com/office/powerpoint/2010/main" val="1750537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21F2FF99-C6EB-AD7C-C405-415948D34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08699DCF-E91D-B313-511C-B6E9264E0B9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81F6C510-A44E-5030-A220-B0AE7B24DDC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43475" y="152382"/>
            <a:ext cx="3897600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Actual</a:t>
            </a:r>
            <a:r>
              <a:rPr lang="fr-FR" dirty="0"/>
              <a:t> and future </a:t>
            </a:r>
            <a:r>
              <a:rPr lang="fr-FR" dirty="0" err="1"/>
              <a:t>work</a:t>
            </a:r>
            <a:endParaRPr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4177C3C0-A122-742D-D13E-855C68F105BE}"/>
              </a:ext>
            </a:extLst>
          </p:cNvPr>
          <p:cNvSpPr txBox="1"/>
          <p:nvPr/>
        </p:nvSpPr>
        <p:spPr>
          <a:xfrm>
            <a:off x="723900" y="1338015"/>
            <a:ext cx="7269939" cy="2467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Scipy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to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iMinuit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→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Better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control of the fit and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better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for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analysis</a:t>
            </a:r>
            <a:endParaRPr lang="fr-FR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Smooth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image and simulation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Use Gaia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catalog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and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Wcs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to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obtain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better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coordinates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of source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Use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GalSim</a:t>
            </a:r>
            <a:endParaRPr lang="fr-FR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196396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37B9C2F2-781A-2749-469B-F0AD49D46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098CF4C2-0A39-6C40-D066-34AE78FC904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 dirty="0"/>
          </a:p>
        </p:txBody>
      </p:sp>
      <p:pic>
        <p:nvPicPr>
          <p:cNvPr id="1026" name="Picture 2" descr="SOS Fantômes — Wikipédia">
            <a:extLst>
              <a:ext uri="{FF2B5EF4-FFF2-40B4-BE49-F238E27FC236}">
                <a16:creationId xmlns:a16="http://schemas.microsoft.com/office/drawing/2014/main" id="{EB30954D-DC37-DCDF-5F07-97FCEB99D7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658" y="1527598"/>
            <a:ext cx="1193364" cy="104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359DB109-26DD-E862-C134-E6EB15AFA8DA}"/>
              </a:ext>
            </a:extLst>
          </p:cNvPr>
          <p:cNvSpPr txBox="1"/>
          <p:nvPr/>
        </p:nvSpPr>
        <p:spPr>
          <a:xfrm>
            <a:off x="400050" y="1263945"/>
            <a:ext cx="53094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Goal : </a:t>
            </a:r>
          </a:p>
          <a:p>
            <a:pPr marL="285750" indent="-285750">
              <a:buFontTx/>
              <a:buChar char="-"/>
            </a:pP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Remove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on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ComCam’s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image</a:t>
            </a:r>
          </a:p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(and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after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apply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on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LSSTCam’s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image)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0E76B29-4D2A-0147-3567-0914E76CD0C0}"/>
              </a:ext>
            </a:extLst>
          </p:cNvPr>
          <p:cNvSpPr txBox="1"/>
          <p:nvPr/>
        </p:nvSpPr>
        <p:spPr>
          <a:xfrm>
            <a:off x="400050" y="2679227"/>
            <a:ext cx="68162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Understand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sources of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and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physics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behind</a:t>
            </a:r>
            <a:endParaRPr lang="fr-FR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Tx/>
              <a:buChar char="-"/>
            </a:pPr>
            <a:endParaRPr lang="fr-FR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FB16269-9642-CCC9-8A8D-7AF920CDF77F}"/>
              </a:ext>
            </a:extLst>
          </p:cNvPr>
          <p:cNvSpPr txBox="1"/>
          <p:nvPr/>
        </p:nvSpPr>
        <p:spPr>
          <a:xfrm>
            <a:off x="400050" y="3464056"/>
            <a:ext cx="45063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Understand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artefacts and noise</a:t>
            </a:r>
          </a:p>
          <a:p>
            <a:pPr marL="285750" indent="-285750">
              <a:buFontTx/>
              <a:buChar char="-"/>
            </a:pPr>
            <a:endParaRPr lang="fr-FR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9" name="Google Shape;160;p30">
            <a:extLst>
              <a:ext uri="{FF2B5EF4-FFF2-40B4-BE49-F238E27FC236}">
                <a16:creationId xmlns:a16="http://schemas.microsoft.com/office/drawing/2014/main" id="{D33CB97E-D9D6-9A56-4A6F-5BBB45BF488B}"/>
              </a:ext>
            </a:extLst>
          </p:cNvPr>
          <p:cNvSpPr txBox="1">
            <a:spLocks/>
          </p:cNvSpPr>
          <p:nvPr/>
        </p:nvSpPr>
        <p:spPr>
          <a:xfrm>
            <a:off x="5804899" y="133332"/>
            <a:ext cx="3036176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000"/>
              <a:buFont typeface="Source Sans Pro"/>
              <a:buNone/>
              <a:defRPr sz="3000" b="0" i="0" u="none" strike="noStrike" cap="none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13333"/>
              </a:buClr>
              <a:buSzPts val="3600"/>
              <a:buFont typeface="Source Sans Pro"/>
              <a:buNone/>
              <a:defRPr sz="3600" b="0" i="0" u="none" strike="noStrike" cap="none">
                <a:solidFill>
                  <a:srgbClr val="31333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r>
              <a:rPr lang="fr-FR" dirty="0" err="1"/>
              <a:t>Previously</a:t>
            </a:r>
            <a:r>
              <a:rPr lang="fr-FR" dirty="0"/>
              <a:t>… (1)</a:t>
            </a:r>
          </a:p>
        </p:txBody>
      </p:sp>
    </p:spTree>
    <p:extLst>
      <p:ext uri="{BB962C8B-B14F-4D97-AF65-F5344CB8AC3E}">
        <p14:creationId xmlns:p14="http://schemas.microsoft.com/office/powerpoint/2010/main" val="3032114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60021BEE-CA81-594B-8708-09E5E4AE2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A2F84C14-D803-B266-172A-C237B3BB65F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90C13304-C518-9A78-D136-581E4658C8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04899" y="133332"/>
            <a:ext cx="3036176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Previously</a:t>
            </a:r>
            <a:r>
              <a:rPr lang="fr-FR" dirty="0"/>
              <a:t>… (2)</a:t>
            </a:r>
            <a:endParaRPr dirty="0"/>
          </a:p>
        </p:txBody>
      </p:sp>
      <p:pic>
        <p:nvPicPr>
          <p:cNvPr id="7" name="Image 6" descr="Une image contenant capture d’écran, texte, Tracé, diagramme&#10;&#10;Le contenu généré par l’IA peut être incorrect.">
            <a:extLst>
              <a:ext uri="{FF2B5EF4-FFF2-40B4-BE49-F238E27FC236}">
                <a16:creationId xmlns:a16="http://schemas.microsoft.com/office/drawing/2014/main" id="{12BC842E-514A-B462-695C-A1665D026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239" y="1511614"/>
            <a:ext cx="3632761" cy="2698436"/>
          </a:xfrm>
          <a:prstGeom prst="rect">
            <a:avLst/>
          </a:prstGeom>
        </p:spPr>
      </p:pic>
      <p:pic>
        <p:nvPicPr>
          <p:cNvPr id="8" name="Image 7" descr="Une image contenant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7DB7D0C1-76C9-533D-991C-DD89CB9B92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6225" y="1120277"/>
            <a:ext cx="3371850" cy="322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89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103D2B06-09E2-8529-0F98-E1E6C045E0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0">
            <a:extLst>
              <a:ext uri="{FF2B5EF4-FFF2-40B4-BE49-F238E27FC236}">
                <a16:creationId xmlns:a16="http://schemas.microsoft.com/office/drawing/2014/main" id="{103C43B0-C140-1D52-047C-2425961A296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959626" y="133333"/>
            <a:ext cx="1881449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Data </a:t>
            </a:r>
            <a:r>
              <a:rPr lang="fr-FR" dirty="0" err="1"/>
              <a:t>used</a:t>
            </a:r>
            <a:endParaRPr dirty="0"/>
          </a:p>
        </p:txBody>
      </p:sp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6EB90993-DDA4-E96B-E971-9C1219542C1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pic>
        <p:nvPicPr>
          <p:cNvPr id="3" name="Image 2" descr="Une image contenant capture d’écran, Caractère coloré, espace, astronomie&#10;&#10;Le contenu généré par l’IA peut être incorrect.">
            <a:extLst>
              <a:ext uri="{FF2B5EF4-FFF2-40B4-BE49-F238E27FC236}">
                <a16:creationId xmlns:a16="http://schemas.microsoft.com/office/drawing/2014/main" id="{19A2C0FB-757A-FE39-B9A8-2398D0CD65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34" y="1214338"/>
            <a:ext cx="2950132" cy="2714824"/>
          </a:xfrm>
          <a:prstGeom prst="rect">
            <a:avLst/>
          </a:prstGeom>
        </p:spPr>
      </p:pic>
      <p:pic>
        <p:nvPicPr>
          <p:cNvPr id="5" name="Image 4" descr="Une image contenant capture d’écran, Caractère coloré, astronomie&#10;&#10;Le contenu généré par l’IA peut être incorrect.">
            <a:extLst>
              <a:ext uri="{FF2B5EF4-FFF2-40B4-BE49-F238E27FC236}">
                <a16:creationId xmlns:a16="http://schemas.microsoft.com/office/drawing/2014/main" id="{DAB0F180-14C3-EA33-03DF-8327EE8AEF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6934" y="1214338"/>
            <a:ext cx="2950132" cy="2714823"/>
          </a:xfrm>
          <a:prstGeom prst="rect">
            <a:avLst/>
          </a:prstGeom>
        </p:spPr>
      </p:pic>
      <p:pic>
        <p:nvPicPr>
          <p:cNvPr id="7" name="Image 6" descr="Une image contenant objet astronomique, astronomie, Espace lointain, étoile&#10;&#10;Le contenu généré par l’IA peut être incorrect.">
            <a:extLst>
              <a:ext uri="{FF2B5EF4-FFF2-40B4-BE49-F238E27FC236}">
                <a16:creationId xmlns:a16="http://schemas.microsoft.com/office/drawing/2014/main" id="{F7E867D1-BB26-A2BD-8CDB-22CA416F7D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56434" y="1214338"/>
            <a:ext cx="2950132" cy="2714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495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7B802534-679E-3A56-67FE-72E9708CD5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87878999-4873-48D6-EA79-A0C8A7B70C7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B2196614-4DDD-256E-9AD6-A01BFFB2B2B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804899" y="133332"/>
            <a:ext cx="3036176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Previously</a:t>
            </a:r>
            <a:r>
              <a:rPr lang="fr-FR" dirty="0"/>
              <a:t>… (3)</a:t>
            </a:r>
            <a:endParaRPr dirty="0"/>
          </a:p>
        </p:txBody>
      </p:sp>
      <p:pic>
        <p:nvPicPr>
          <p:cNvPr id="2" name="Image 1" descr="Une image contenant capture d’écran, Caractère coloré, espace, mosaïque&#10;&#10;Le contenu généré par l’IA peut être incorrect.">
            <a:extLst>
              <a:ext uri="{FF2B5EF4-FFF2-40B4-BE49-F238E27FC236}">
                <a16:creationId xmlns:a16="http://schemas.microsoft.com/office/drawing/2014/main" id="{26EB1CEA-E657-2937-D89C-53A4B5D927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933615"/>
            <a:ext cx="9144000" cy="312834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8461E98B-01B9-486B-2B6B-4C5FB6E7916A}"/>
              </a:ext>
            </a:extLst>
          </p:cNvPr>
          <p:cNvSpPr txBox="1"/>
          <p:nvPr/>
        </p:nvSpPr>
        <p:spPr>
          <a:xfrm>
            <a:off x="2773270" y="4209885"/>
            <a:ext cx="35974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Data = A * </a:t>
            </a:r>
            <a:r>
              <a:rPr lang="en-US" dirty="0" err="1"/>
              <a:t>Temp_ghosts</a:t>
            </a:r>
            <a:r>
              <a:rPr lang="en-US" dirty="0"/>
              <a:t> + </a:t>
            </a:r>
            <a:r>
              <a:rPr lang="en-US" dirty="0" err="1"/>
              <a:t>SkyBackground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544260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39A1DBD3-D7CE-1438-8827-AB12439D70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 descr="Une image contenant capture d’écran, Univers, Espace lointain, espace&#10;&#10;Le contenu généré par l’IA peut être incorrect.">
            <a:extLst>
              <a:ext uri="{FF2B5EF4-FFF2-40B4-BE49-F238E27FC236}">
                <a16:creationId xmlns:a16="http://schemas.microsoft.com/office/drawing/2014/main" id="{4BC8CA98-0FE4-F587-5413-37C4A5BBF9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4932" y="1901555"/>
            <a:ext cx="2514135" cy="2544066"/>
          </a:xfrm>
          <a:prstGeom prst="rect">
            <a:avLst/>
          </a:prstGeom>
        </p:spPr>
      </p:pic>
      <p:pic>
        <p:nvPicPr>
          <p:cNvPr id="6" name="Image 5" descr="Une image contenant objet astronomique, Espace lointain, espace, Univers&#10;&#10;Le contenu généré par l’IA peut être incorrect.">
            <a:extLst>
              <a:ext uri="{FF2B5EF4-FFF2-40B4-BE49-F238E27FC236}">
                <a16:creationId xmlns:a16="http://schemas.microsoft.com/office/drawing/2014/main" id="{A36C124B-F55E-2263-2A60-741BB46D03E0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49900"/>
          <a:stretch/>
        </p:blipFill>
        <p:spPr>
          <a:xfrm>
            <a:off x="556636" y="1902676"/>
            <a:ext cx="2514135" cy="2501211"/>
          </a:xfrm>
          <a:prstGeom prst="rect">
            <a:avLst/>
          </a:prstGeom>
        </p:spPr>
      </p:pic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0BAA0A10-DFF1-29EE-5A10-5900CC20E16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DCD713A4-26E9-ADF0-BDF5-2951524F83D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55578" y="133332"/>
            <a:ext cx="3385497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Update on </a:t>
            </a:r>
            <a:r>
              <a:rPr lang="fr-FR" dirty="0" err="1"/>
              <a:t>ghosts</a:t>
            </a:r>
            <a:endParaRPr dirty="0"/>
          </a:p>
        </p:txBody>
      </p:sp>
      <p:pic>
        <p:nvPicPr>
          <p:cNvPr id="5" name="Image 4" descr="Une image contenant Caractère coloré, capture d’écran, cercle, art">
            <a:extLst>
              <a:ext uri="{FF2B5EF4-FFF2-40B4-BE49-F238E27FC236}">
                <a16:creationId xmlns:a16="http://schemas.microsoft.com/office/drawing/2014/main" id="{47448BAE-3676-7765-2551-5DE8222FBB6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3228" y="1901555"/>
            <a:ext cx="2514135" cy="2502332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D29A5B32-69A1-2F62-A3D6-D0A0469B0A9D}"/>
              </a:ext>
            </a:extLst>
          </p:cNvPr>
          <p:cNvSpPr txBox="1"/>
          <p:nvPr/>
        </p:nvSpPr>
        <p:spPr>
          <a:xfrm>
            <a:off x="396180" y="1454654"/>
            <a:ext cx="50593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- We only keep ghosts visible to the naked eye</a:t>
            </a:r>
            <a:endParaRPr lang="fr-FR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AA900B3-CDC2-E680-3403-B96EC2AC2571}"/>
              </a:ext>
            </a:extLst>
          </p:cNvPr>
          <p:cNvSpPr txBox="1"/>
          <p:nvPr/>
        </p:nvSpPr>
        <p:spPr>
          <a:xfrm>
            <a:off x="396180" y="1006633"/>
            <a:ext cx="78747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- We use a script to determine the position of the brightest star</a:t>
            </a:r>
            <a:endParaRPr lang="fr-FR" sz="20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6023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5D96A2E7-6B2E-35E8-1229-B9E5C752F0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38EB8A00-AA20-BB55-6B3E-FD559F3FDE9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D5C4696C-566C-F008-DF4F-1CBA0C9337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55578" y="133332"/>
            <a:ext cx="3385497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Update on noise</a:t>
            </a: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C2A5EC6-FF7F-D5E8-9B73-194A705CB5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925" y="981418"/>
            <a:ext cx="3367836" cy="1917629"/>
          </a:xfrm>
          <a:prstGeom prst="rect">
            <a:avLst/>
          </a:prstGeom>
        </p:spPr>
      </p:pic>
      <p:pic>
        <p:nvPicPr>
          <p:cNvPr id="8" name="Image 7" descr="Une image contenant texte, capture d’écran, diagramme, Tracé&#10;&#10;Le contenu généré par l’IA peut être incorrect.">
            <a:extLst>
              <a:ext uri="{FF2B5EF4-FFF2-40B4-BE49-F238E27FC236}">
                <a16:creationId xmlns:a16="http://schemas.microsoft.com/office/drawing/2014/main" id="{8F575EBA-DA37-87A2-C3DF-9706AB5753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9091" y="1722896"/>
            <a:ext cx="3385497" cy="2514766"/>
          </a:xfrm>
          <a:prstGeom prst="rect">
            <a:avLst/>
          </a:prstGeom>
        </p:spPr>
      </p:pic>
      <p:pic>
        <p:nvPicPr>
          <p:cNvPr id="9" name="Image 8" descr="Une image contenant objet astronomique, Espace lointain, espace, Univers&#10;&#10;Le contenu généré par l’IA peut être incorrect.">
            <a:extLst>
              <a:ext uri="{FF2B5EF4-FFF2-40B4-BE49-F238E27FC236}">
                <a16:creationId xmlns:a16="http://schemas.microsoft.com/office/drawing/2014/main" id="{A849C124-0884-22CB-5B4C-56EDC74AA102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50010"/>
          <a:stretch/>
        </p:blipFill>
        <p:spPr>
          <a:xfrm>
            <a:off x="5843072" y="1230520"/>
            <a:ext cx="3016064" cy="3007142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A7B5CB60-D0CB-2024-E007-B58ED72D4CD9}"/>
              </a:ext>
            </a:extLst>
          </p:cNvPr>
          <p:cNvSpPr txBox="1"/>
          <p:nvPr/>
        </p:nvSpPr>
        <p:spPr>
          <a:xfrm>
            <a:off x="1129711" y="4293701"/>
            <a:ext cx="59442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Intensity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histogram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of data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without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brighness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sources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BD0B63-2E0B-47D9-1052-FE3CF81A4207}"/>
              </a:ext>
            </a:extLst>
          </p:cNvPr>
          <p:cNvSpPr/>
          <p:nvPr/>
        </p:nvSpPr>
        <p:spPr>
          <a:xfrm>
            <a:off x="1541123" y="1592494"/>
            <a:ext cx="606175" cy="2054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056722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25623C8E-66BB-B350-DA0B-54022C2AFD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915C12A3-0497-9D91-0398-1EEF33485403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D2C34C11-CEC0-95EC-D8AD-98409CA872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455578" y="133332"/>
            <a:ext cx="3385497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Update on fit</a:t>
            </a:r>
            <a:endParaRPr dirty="0"/>
          </a:p>
        </p:txBody>
      </p:sp>
      <p:pic>
        <p:nvPicPr>
          <p:cNvPr id="5" name="Image 4" descr="Une image contenant capture d’écran, Espace lointain, espace, objet astronomique&#10;&#10;Le contenu généré par l’IA peut être incorrect.">
            <a:extLst>
              <a:ext uri="{FF2B5EF4-FFF2-40B4-BE49-F238E27FC236}">
                <a16:creationId xmlns:a16="http://schemas.microsoft.com/office/drawing/2014/main" id="{BAAEE8C8-8220-B4BD-BAB7-05EFAE1CD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62" y="936106"/>
            <a:ext cx="8841075" cy="3024709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439FDAAF-8B5A-FA72-373E-5A362BC91E57}"/>
              </a:ext>
            </a:extLst>
          </p:cNvPr>
          <p:cNvSpPr txBox="1"/>
          <p:nvPr/>
        </p:nvSpPr>
        <p:spPr>
          <a:xfrm>
            <a:off x="5944085" y="3966079"/>
            <a:ext cx="31999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Extern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: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very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good fit</a:t>
            </a:r>
          </a:p>
          <a:p>
            <a:pPr marL="285750" indent="-285750">
              <a:buFontTx/>
              <a:buChar char="-"/>
            </a:pP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Intern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: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little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shift,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overfit</a:t>
            </a:r>
            <a:endParaRPr lang="fr-FR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Spiders :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bad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rotation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FFB0327-2943-C9C9-4259-D334EE2B3E83}"/>
              </a:ext>
            </a:extLst>
          </p:cNvPr>
          <p:cNvSpPr txBox="1"/>
          <p:nvPr/>
        </p:nvSpPr>
        <p:spPr>
          <a:xfrm>
            <a:off x="1071044" y="4089189"/>
            <a:ext cx="43845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Here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,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we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fit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only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the amplitude of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endParaRPr lang="fr-FR" sz="1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SkyBackground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was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fixed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on </a:t>
            </a:r>
            <a:r>
              <a:rPr lang="fr-FR" sz="16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mean</a:t>
            </a:r>
            <a:r>
              <a:rPr lang="fr-FR" sz="1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value of noise</a:t>
            </a:r>
          </a:p>
        </p:txBody>
      </p:sp>
    </p:spTree>
    <p:extLst>
      <p:ext uri="{BB962C8B-B14F-4D97-AF65-F5344CB8AC3E}">
        <p14:creationId xmlns:p14="http://schemas.microsoft.com/office/powerpoint/2010/main" val="25158375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7B7E1B6F-F522-6F7B-92D6-7168813A3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8A6B8427-5A4C-6F23-E5D6-78B315944447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6597DCDF-A52E-2C89-F617-34D5C2BF8F0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15838" y="133332"/>
            <a:ext cx="4125237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And </a:t>
            </a:r>
            <a:r>
              <a:rPr lang="fr-FR" dirty="0" err="1"/>
              <a:t>another</a:t>
            </a:r>
            <a:r>
              <a:rPr lang="fr-FR" dirty="0"/>
              <a:t> </a:t>
            </a:r>
            <a:r>
              <a:rPr lang="fr-FR" dirty="0" err="1"/>
              <a:t>problem</a:t>
            </a:r>
            <a:r>
              <a:rPr lang="fr-FR" dirty="0"/>
              <a:t>…</a:t>
            </a:r>
            <a:endParaRPr dirty="0"/>
          </a:p>
        </p:txBody>
      </p:sp>
      <p:pic>
        <p:nvPicPr>
          <p:cNvPr id="5" name="Image 4" descr="Une image contenant capture d’écran, Espace lointain, espace, objet astronomique&#10;&#10;Le contenu généré par l’IA peut être incorrect.">
            <a:extLst>
              <a:ext uri="{FF2B5EF4-FFF2-40B4-BE49-F238E27FC236}">
                <a16:creationId xmlns:a16="http://schemas.microsoft.com/office/drawing/2014/main" id="{A4886665-49C1-8A94-2247-E5422ECCA7F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734"/>
          <a:stretch/>
        </p:blipFill>
        <p:spPr>
          <a:xfrm>
            <a:off x="3883629" y="926574"/>
            <a:ext cx="3657600" cy="376163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E1C6713-083C-3EA6-C31C-4DD069A290CF}"/>
              </a:ext>
            </a:extLst>
          </p:cNvPr>
          <p:cNvSpPr txBox="1"/>
          <p:nvPr/>
        </p:nvSpPr>
        <p:spPr>
          <a:xfrm>
            <a:off x="0" y="955473"/>
            <a:ext cx="3903633" cy="18519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?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from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another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bright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star ?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Or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another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optic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effect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?</a:t>
            </a:r>
          </a:p>
        </p:txBody>
      </p:sp>
      <p:cxnSp>
        <p:nvCxnSpPr>
          <p:cNvPr id="14" name="Connecteur : en angle 13">
            <a:extLst>
              <a:ext uri="{FF2B5EF4-FFF2-40B4-BE49-F238E27FC236}">
                <a16:creationId xmlns:a16="http://schemas.microsoft.com/office/drawing/2014/main" id="{2F833F6C-80A0-02CD-B7A1-9272A30CA617}"/>
              </a:ext>
            </a:extLst>
          </p:cNvPr>
          <p:cNvCxnSpPr/>
          <p:nvPr/>
        </p:nvCxnSpPr>
        <p:spPr>
          <a:xfrm>
            <a:off x="3113070" y="2571750"/>
            <a:ext cx="1263721" cy="366659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29884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471EE2C9-A39A-9671-D46E-E4491A4620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75CE9A75-4A42-5478-6480-6140182D23BD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F9928E84-ED74-B405-1CC3-561423EBA1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123398" y="133332"/>
            <a:ext cx="2717677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And an </a:t>
            </a:r>
            <a:r>
              <a:rPr lang="fr-FR" dirty="0" err="1"/>
              <a:t>idea</a:t>
            </a:r>
            <a:r>
              <a:rPr lang="fr-FR" dirty="0"/>
              <a:t> !</a:t>
            </a:r>
            <a:endParaRPr dirty="0"/>
          </a:p>
        </p:txBody>
      </p:sp>
      <p:pic>
        <p:nvPicPr>
          <p:cNvPr id="5" name="Image 4" descr="Une image contenant capture d’écran, Espace lointain, espace, objet astronomique&#10;&#10;Le contenu généré par l’IA peut être incorrect.">
            <a:extLst>
              <a:ext uri="{FF2B5EF4-FFF2-40B4-BE49-F238E27FC236}">
                <a16:creationId xmlns:a16="http://schemas.microsoft.com/office/drawing/2014/main" id="{E9910B39-632A-47B7-E033-3A1179ECB4D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734"/>
          <a:stretch/>
        </p:blipFill>
        <p:spPr>
          <a:xfrm>
            <a:off x="3883629" y="926574"/>
            <a:ext cx="3657600" cy="3761632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4E8BCE79-832E-3106-315A-141C4118C7A1}"/>
              </a:ext>
            </a:extLst>
          </p:cNvPr>
          <p:cNvSpPr txBox="1"/>
          <p:nvPr/>
        </p:nvSpPr>
        <p:spPr>
          <a:xfrm>
            <a:off x="0" y="955473"/>
            <a:ext cx="3903633" cy="18519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strike="sngStrike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</a:t>
            </a:r>
            <a:r>
              <a:rPr lang="fr-FR" sz="2000" strike="sngStrike" dirty="0">
                <a:latin typeface="Source Sans Pro" panose="020B0503030403020204" pitchFamily="34" charset="0"/>
                <a:ea typeface="Source Sans Pro" panose="020B0503030403020204" pitchFamily="34" charset="0"/>
              </a:rPr>
              <a:t> ?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strike="sngStrike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</a:t>
            </a:r>
            <a:r>
              <a:rPr lang="fr-FR" sz="2000" strike="sngStrike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strike="sngStrike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from</a:t>
            </a:r>
            <a:r>
              <a:rPr lang="fr-FR" sz="2000" strike="sngStrike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strike="sngStrike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another</a:t>
            </a:r>
            <a:r>
              <a:rPr lang="fr-FR" sz="2000" strike="sngStrike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strike="sngStrike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bright</a:t>
            </a:r>
            <a:r>
              <a:rPr lang="fr-FR" sz="2000" strike="sngStrike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star ?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Or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another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optic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0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effect</a:t>
            </a:r>
            <a:r>
              <a:rPr lang="fr-FR" sz="20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?</a:t>
            </a:r>
          </a:p>
        </p:txBody>
      </p:sp>
      <p:cxnSp>
        <p:nvCxnSpPr>
          <p:cNvPr id="14" name="Connecteur : en angle 13">
            <a:extLst>
              <a:ext uri="{FF2B5EF4-FFF2-40B4-BE49-F238E27FC236}">
                <a16:creationId xmlns:a16="http://schemas.microsoft.com/office/drawing/2014/main" id="{7D4B9469-B391-F829-8B56-F2F31AA2F362}"/>
              </a:ext>
            </a:extLst>
          </p:cNvPr>
          <p:cNvCxnSpPr/>
          <p:nvPr/>
        </p:nvCxnSpPr>
        <p:spPr>
          <a:xfrm>
            <a:off x="3113070" y="2571750"/>
            <a:ext cx="1263721" cy="366659"/>
          </a:xfrm>
          <a:prstGeom prst="bentConnector3">
            <a:avLst/>
          </a:prstGeom>
          <a:ln>
            <a:solidFill>
              <a:srgbClr val="FF0000"/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8E00790B-4F86-61D8-54F1-4D73FDF6E1D3}"/>
              </a:ext>
            </a:extLst>
          </p:cNvPr>
          <p:cNvSpPr txBox="1"/>
          <p:nvPr/>
        </p:nvSpPr>
        <p:spPr>
          <a:xfrm>
            <a:off x="1276791" y="3513762"/>
            <a:ext cx="13500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u="heavy" dirty="0" err="1">
                <a:uFill>
                  <a:solidFill>
                    <a:srgbClr val="FF0000"/>
                  </a:solidFill>
                </a:uFill>
                <a:latin typeface="Source Sans Pro" panose="020B0503030403020204" pitchFamily="34" charset="0"/>
                <a:ea typeface="Source Sans Pro" panose="020B0503030403020204" pitchFamily="34" charset="0"/>
              </a:rPr>
              <a:t>Airy’s</a:t>
            </a:r>
            <a:r>
              <a:rPr lang="fr-FR" sz="2000" u="heavy" dirty="0">
                <a:uFill>
                  <a:solidFill>
                    <a:srgbClr val="FF0000"/>
                  </a:solidFill>
                </a:uFill>
                <a:latin typeface="Source Sans Pro" panose="020B0503030403020204" pitchFamily="34" charset="0"/>
                <a:ea typeface="Source Sans Pro" panose="020B0503030403020204" pitchFamily="34" charset="0"/>
              </a:rPr>
              <a:t> rings</a:t>
            </a:r>
          </a:p>
        </p:txBody>
      </p:sp>
    </p:spTree>
    <p:extLst>
      <p:ext uri="{BB962C8B-B14F-4D97-AF65-F5344CB8AC3E}">
        <p14:creationId xmlns:p14="http://schemas.microsoft.com/office/powerpoint/2010/main" val="8604839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C97FD01D-A563-7FD7-2947-5AA363CBC1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407FFA04-19A5-22A6-8914-9E19D5CA82DA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B26C9933-D370-E039-C8DB-0D45862202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311740" y="133332"/>
            <a:ext cx="3529336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PSF and </a:t>
            </a:r>
            <a:r>
              <a:rPr lang="fr-FR" dirty="0" err="1"/>
              <a:t>Airy’s</a:t>
            </a:r>
            <a:r>
              <a:rPr lang="fr-FR" dirty="0"/>
              <a:t> rings</a:t>
            </a:r>
            <a:endParaRPr dirty="0"/>
          </a:p>
        </p:txBody>
      </p:sp>
      <p:pic>
        <p:nvPicPr>
          <p:cNvPr id="6" name="Image 5" descr="Une image contenant capture d’écran, texte, affichage&#10;&#10;Le contenu généré par l’IA peut être incorrect.">
            <a:extLst>
              <a:ext uri="{FF2B5EF4-FFF2-40B4-BE49-F238E27FC236}">
                <a16:creationId xmlns:a16="http://schemas.microsoft.com/office/drawing/2014/main" id="{886E4D70-B0C8-9AF8-D946-C977FB1687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8729" y="939433"/>
            <a:ext cx="3472914" cy="3453182"/>
          </a:xfrm>
          <a:prstGeom prst="rect">
            <a:avLst/>
          </a:prstGeom>
        </p:spPr>
      </p:pic>
      <p:pic>
        <p:nvPicPr>
          <p:cNvPr id="9" name="Image 8" descr="Une image contenant capture d’écran, Caractère coloré, ligne&#10;&#10;Le contenu généré par l’IA peut être incorrect.">
            <a:extLst>
              <a:ext uri="{FF2B5EF4-FFF2-40B4-BE49-F238E27FC236}">
                <a16:creationId xmlns:a16="http://schemas.microsoft.com/office/drawing/2014/main" id="{FD1CD863-F0F3-FCCE-6597-72970A2B3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2357" y="937285"/>
            <a:ext cx="3472914" cy="345533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E5F80E5E-54DD-CAE0-22A0-FD8C3C71F3DD}"/>
              </a:ext>
            </a:extLst>
          </p:cNvPr>
          <p:cNvSpPr txBox="1"/>
          <p:nvPr/>
        </p:nvSpPr>
        <p:spPr>
          <a:xfrm>
            <a:off x="517845" y="4375794"/>
            <a:ext cx="8108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 the following we will only use the PSF of Batoid because there are bugs with Airy</a:t>
            </a:r>
            <a:endParaRPr lang="fr-FR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1408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E51A87FB-CC74-95F8-8ED8-5C5D398FF1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F2712E1E-23EC-2540-CD26-DDD783307FC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ECC678B4-881F-8B12-5F83-E733364264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715838" y="133332"/>
            <a:ext cx="4125237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Intensity</a:t>
            </a:r>
            <a:r>
              <a:rPr lang="fr-FR" dirty="0"/>
              <a:t> profil (data)</a:t>
            </a:r>
            <a:endParaRPr dirty="0"/>
          </a:p>
        </p:txBody>
      </p:sp>
      <p:pic>
        <p:nvPicPr>
          <p:cNvPr id="6" name="Image 5" descr="Une image contenant texte, capture d’écran, Tracé, ligne&#10;&#10;Le contenu généré par l’IA peut être incorrect.">
            <a:extLst>
              <a:ext uri="{FF2B5EF4-FFF2-40B4-BE49-F238E27FC236}">
                <a16:creationId xmlns:a16="http://schemas.microsoft.com/office/drawing/2014/main" id="{1859E1DD-7FC9-EE54-857D-16FFA51F44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233" y="1082462"/>
            <a:ext cx="3168843" cy="2400478"/>
          </a:xfrm>
          <a:prstGeom prst="rect">
            <a:avLst/>
          </a:prstGeom>
        </p:spPr>
      </p:pic>
      <p:pic>
        <p:nvPicPr>
          <p:cNvPr id="9" name="Image 8" descr="Une image contenant texte, capture d’écran, ligne, Tracé&#10;&#10;Le contenu généré par l’IA peut être incorrect.">
            <a:extLst>
              <a:ext uri="{FF2B5EF4-FFF2-40B4-BE49-F238E27FC236}">
                <a16:creationId xmlns:a16="http://schemas.microsoft.com/office/drawing/2014/main" id="{8E890FFE-9909-3241-4A37-713E70CF9F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0225" y="1082462"/>
            <a:ext cx="3168843" cy="2400478"/>
          </a:xfrm>
          <a:prstGeom prst="rect">
            <a:avLst/>
          </a:prstGeom>
        </p:spPr>
      </p:pic>
      <p:pic>
        <p:nvPicPr>
          <p:cNvPr id="11" name="Image 10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2BB073CC-19CD-3510-C3DF-62D7DD2F322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0292" y="1494489"/>
            <a:ext cx="1417783" cy="576526"/>
          </a:xfrm>
          <a:prstGeom prst="rect">
            <a:avLst/>
          </a:prstGeom>
        </p:spPr>
      </p:pic>
      <p:pic>
        <p:nvPicPr>
          <p:cNvPr id="2" name="Image 1" descr="Une image contenant capture d’écran, Univers, Espace lointain, espace&#10;&#10;Le contenu généré par l’IA peut être incorrect.">
            <a:extLst>
              <a:ext uri="{FF2B5EF4-FFF2-40B4-BE49-F238E27FC236}">
                <a16:creationId xmlns:a16="http://schemas.microsoft.com/office/drawing/2014/main" id="{010A2B32-CF4C-A450-A43F-B455EF7850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6090" y="1010668"/>
            <a:ext cx="2514135" cy="2544066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1DE00C49-46BB-C4A5-4614-FDC4E93847E4}"/>
              </a:ext>
            </a:extLst>
          </p:cNvPr>
          <p:cNvSpPr txBox="1"/>
          <p:nvPr/>
        </p:nvSpPr>
        <p:spPr>
          <a:xfrm>
            <a:off x="3235088" y="3482940"/>
            <a:ext cx="2593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Raw data,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redline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= noise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4F35847E-879F-456B-C88B-AFDE42042C85}"/>
              </a:ext>
            </a:extLst>
          </p:cNvPr>
          <p:cNvSpPr/>
          <p:nvPr/>
        </p:nvSpPr>
        <p:spPr>
          <a:xfrm>
            <a:off x="3037886" y="1205627"/>
            <a:ext cx="430617" cy="4306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Connecteur : en angle 7">
            <a:extLst>
              <a:ext uri="{FF2B5EF4-FFF2-40B4-BE49-F238E27FC236}">
                <a16:creationId xmlns:a16="http://schemas.microsoft.com/office/drawing/2014/main" id="{B8FBAAD2-D708-C154-C9C8-476C63C8759E}"/>
              </a:ext>
            </a:extLst>
          </p:cNvPr>
          <p:cNvCxnSpPr>
            <a:cxnSpLocks/>
            <a:stCxn id="5" idx="4"/>
          </p:cNvCxnSpPr>
          <p:nvPr/>
        </p:nvCxnSpPr>
        <p:spPr>
          <a:xfrm rot="5400000">
            <a:off x="1842308" y="2650153"/>
            <a:ext cx="2424796" cy="396979"/>
          </a:xfrm>
          <a:prstGeom prst="bentConnector3">
            <a:avLst>
              <a:gd name="adj1" fmla="val 55508"/>
            </a:avLst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FAA43F91-DA3B-8FC7-9377-60675798F2A8}"/>
              </a:ext>
            </a:extLst>
          </p:cNvPr>
          <p:cNvSpPr txBox="1"/>
          <p:nvPr/>
        </p:nvSpPr>
        <p:spPr>
          <a:xfrm>
            <a:off x="1693077" y="4090717"/>
            <a:ext cx="23262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Effect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of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satured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star ?</a:t>
            </a: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BFF814A5-3EED-76C1-E6C6-7D247D09C609}"/>
              </a:ext>
            </a:extLst>
          </p:cNvPr>
          <p:cNvCxnSpPr>
            <a:cxnSpLocks/>
            <a:stCxn id="15" idx="3"/>
          </p:cNvCxnSpPr>
          <p:nvPr/>
        </p:nvCxnSpPr>
        <p:spPr>
          <a:xfrm>
            <a:off x="4019355" y="4275383"/>
            <a:ext cx="1809713" cy="0"/>
          </a:xfrm>
          <a:prstGeom prst="straightConnector1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B125E0E4-92BA-C5F5-F728-AA2ECE5DA726}"/>
              </a:ext>
            </a:extLst>
          </p:cNvPr>
          <p:cNvSpPr txBox="1"/>
          <p:nvPr/>
        </p:nvSpPr>
        <p:spPr>
          <a:xfrm>
            <a:off x="6066958" y="4090717"/>
            <a:ext cx="210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Smooth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data and fit</a:t>
            </a:r>
          </a:p>
        </p:txBody>
      </p:sp>
    </p:spTree>
    <p:extLst>
      <p:ext uri="{BB962C8B-B14F-4D97-AF65-F5344CB8AC3E}">
        <p14:creationId xmlns:p14="http://schemas.microsoft.com/office/powerpoint/2010/main" val="28645837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30B72F4C-22A3-B9A2-6846-A7CF13F03B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DB6620BD-82F4-CD65-2967-AF82C127D74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81B52643-F9FC-C395-FE61-0633CF2B521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407614" y="133332"/>
            <a:ext cx="4433462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Intensity</a:t>
            </a:r>
            <a:r>
              <a:rPr lang="fr-FR" dirty="0"/>
              <a:t> profil (</a:t>
            </a:r>
            <a:r>
              <a:rPr lang="fr-FR" dirty="0" err="1"/>
              <a:t>template</a:t>
            </a:r>
            <a:r>
              <a:rPr lang="fr-FR" dirty="0"/>
              <a:t>)</a:t>
            </a:r>
            <a:endParaRPr dirty="0"/>
          </a:p>
        </p:txBody>
      </p:sp>
      <p:pic>
        <p:nvPicPr>
          <p:cNvPr id="4" name="Image 3" descr="Une image contenant texte, capture d’écran, ligne, Tracé&#10;&#10;Le contenu généré par l’IA peut être incorrect.">
            <a:extLst>
              <a:ext uri="{FF2B5EF4-FFF2-40B4-BE49-F238E27FC236}">
                <a16:creationId xmlns:a16="http://schemas.microsoft.com/office/drawing/2014/main" id="{596723C6-F93D-8F42-0F15-AEF2BED27D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7901" y="954709"/>
            <a:ext cx="3673174" cy="2782522"/>
          </a:xfrm>
          <a:prstGeom prst="rect">
            <a:avLst/>
          </a:prstGeom>
        </p:spPr>
      </p:pic>
      <p:pic>
        <p:nvPicPr>
          <p:cNvPr id="7" name="Image 6" descr="Une image contenant capture d’écran, cercle, diagramme, noir et blanc&#10;&#10;Le contenu généré par l’IA peut être incorrect.">
            <a:extLst>
              <a:ext uri="{FF2B5EF4-FFF2-40B4-BE49-F238E27FC236}">
                <a16:creationId xmlns:a16="http://schemas.microsoft.com/office/drawing/2014/main" id="{9180BB1D-D8BC-6AA6-CD26-494551E4C2C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868"/>
          <a:stretch/>
        </p:blipFill>
        <p:spPr>
          <a:xfrm>
            <a:off x="1661457" y="954709"/>
            <a:ext cx="2910543" cy="2781592"/>
          </a:xfrm>
          <a:prstGeom prst="rect">
            <a:avLst/>
          </a:prstGeom>
        </p:spPr>
      </p:pic>
      <p:pic>
        <p:nvPicPr>
          <p:cNvPr id="8" name="Image 7" descr="Une image contenant noir, obscurité&#10;&#10;Le contenu généré par l’IA peut être incorrect.">
            <a:extLst>
              <a:ext uri="{FF2B5EF4-FFF2-40B4-BE49-F238E27FC236}">
                <a16:creationId xmlns:a16="http://schemas.microsoft.com/office/drawing/2014/main" id="{5B4AFC5B-A648-061B-CAFD-F0AE18EC1C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0292" y="1360924"/>
            <a:ext cx="1417783" cy="576526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E08D5D50-FDF2-BF9C-D4D3-906BFCD3474F}"/>
              </a:ext>
            </a:extLst>
          </p:cNvPr>
          <p:cNvSpPr txBox="1"/>
          <p:nvPr/>
        </p:nvSpPr>
        <p:spPr>
          <a:xfrm>
            <a:off x="370879" y="3773823"/>
            <a:ext cx="58384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(Temp </a:t>
            </a:r>
            <a:r>
              <a:rPr lang="fr-FR" dirty="0" err="1"/>
              <a:t>ghosts</a:t>
            </a:r>
            <a:r>
              <a:rPr lang="fr-FR" dirty="0"/>
              <a:t> fit) + (Gaussian2D </a:t>
            </a:r>
            <a:r>
              <a:rPr lang="fr-FR" dirty="0" err="1"/>
              <a:t>with</a:t>
            </a:r>
            <a:r>
              <a:rPr lang="fr-FR" dirty="0"/>
              <a:t> </a:t>
            </a:r>
            <a:r>
              <a:rPr lang="fr-FR" dirty="0" err="1"/>
              <a:t>satured</a:t>
            </a:r>
            <a:r>
              <a:rPr lang="fr-FR" dirty="0"/>
              <a:t> </a:t>
            </a:r>
            <a:r>
              <a:rPr lang="fr-FR" dirty="0" err="1"/>
              <a:t>effect</a:t>
            </a:r>
            <a:r>
              <a:rPr lang="fr-FR" dirty="0"/>
              <a:t>) ⊗ (PSF of </a:t>
            </a:r>
            <a:r>
              <a:rPr lang="fr-FR" dirty="0" err="1"/>
              <a:t>Batoid</a:t>
            </a:r>
            <a:r>
              <a:rPr lang="fr-FR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060430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A74BF243-99E0-6CCD-EDB5-386F9DD127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2B4E069C-7CD9-F5A7-2C85-517FEE0EBB2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F34BEFA3-3146-1E01-6135-A32992EB845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390526" y="133332"/>
            <a:ext cx="2450550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Fit </a:t>
            </a:r>
            <a:r>
              <a:rPr lang="fr-FR" dirty="0" err="1"/>
              <a:t>with</a:t>
            </a:r>
            <a:r>
              <a:rPr lang="fr-FR" dirty="0"/>
              <a:t> PSF</a:t>
            </a:r>
            <a:endParaRPr dirty="0"/>
          </a:p>
        </p:txBody>
      </p:sp>
      <p:pic>
        <p:nvPicPr>
          <p:cNvPr id="5" name="Image 4" descr="Une image contenant capture d’écran, Espace lointain, objet astronomique, espace&#10;&#10;Le contenu généré par l’IA peut être incorrect.">
            <a:extLst>
              <a:ext uri="{FF2B5EF4-FFF2-40B4-BE49-F238E27FC236}">
                <a16:creationId xmlns:a16="http://schemas.microsoft.com/office/drawing/2014/main" id="{1A8958B0-8D22-48D8-8E52-0885732374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62" y="1059395"/>
            <a:ext cx="8841076" cy="302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659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D78CE464-695A-F327-EFBE-EE805181CC6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67315" y="133332"/>
            <a:ext cx="3273760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Batoid</a:t>
            </a:r>
            <a:r>
              <a:rPr lang="fr-FR" dirty="0"/>
              <a:t> package (1)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D0A847D6-C2FD-9AC7-6DE1-ED25D0F0E358}"/>
              </a:ext>
            </a:extLst>
          </p:cNvPr>
          <p:cNvSpPr txBox="1"/>
          <p:nvPr/>
        </p:nvSpPr>
        <p:spPr>
          <a:xfrm>
            <a:off x="605925" y="1293836"/>
            <a:ext cx="3727302" cy="2555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Use </a:t>
            </a:r>
            <a:r>
              <a:rPr lang="fr-FR" sz="2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ComCam’s</a:t>
            </a:r>
            <a:r>
              <a:rPr lang="fr-FR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config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Choice</a:t>
            </a:r>
            <a:r>
              <a:rPr lang="fr-FR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of the </a:t>
            </a:r>
            <a:r>
              <a:rPr lang="fr-FR" sz="2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filter</a:t>
            </a:r>
            <a:endParaRPr lang="fr-FR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fr-FR" sz="2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Integreted</a:t>
            </a:r>
            <a:r>
              <a:rPr lang="fr-FR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spyders</a:t>
            </a:r>
            <a:endParaRPr lang="fr-FR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84D1AD9C-710F-05D8-2410-D4B63B3C8455}"/>
              </a:ext>
            </a:extLst>
          </p:cNvPr>
          <p:cNvSpPr txBox="1"/>
          <p:nvPr/>
        </p:nvSpPr>
        <p:spPr>
          <a:xfrm>
            <a:off x="605925" y="4206391"/>
            <a:ext cx="36038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000" u="sng" dirty="0">
                <a:solidFill>
                  <a:srgbClr val="002060"/>
                </a:solidFill>
              </a:rPr>
              <a:t>github.com/</a:t>
            </a:r>
            <a:r>
              <a:rPr lang="fr-FR" sz="2000" u="sng" dirty="0">
                <a:solidFill>
                  <a:srgbClr val="002060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jmeyers314</a:t>
            </a:r>
            <a:r>
              <a:rPr lang="fr-FR" sz="2000" u="sng" dirty="0">
                <a:solidFill>
                  <a:srgbClr val="002060"/>
                </a:solidFill>
              </a:rPr>
              <a:t>/batoid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9E272055-DA26-448B-4F6E-440E4636D7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9142" y="2789632"/>
            <a:ext cx="2408933" cy="1816869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2B0FB61-D870-504A-2897-245B50F3BD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7002" y="892779"/>
            <a:ext cx="2408933" cy="1841311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730973AD-6B6D-D5DF-0A76-3B8EE1E521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BF3B2F91-3B1C-7A07-5B1F-358D276FBF5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30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2A3DC7E9-D292-7DC4-135E-3A19874CE7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2862" y="133332"/>
            <a:ext cx="1988213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Conclusion</a:t>
            </a:r>
            <a:endParaRPr dirty="0"/>
          </a:p>
        </p:txBody>
      </p:sp>
      <p:pic>
        <p:nvPicPr>
          <p:cNvPr id="5" name="Image 4" descr="Une image contenant capture d’écran, Espace lointain, Univers, cercle&#10;&#10;Le contenu généré par l’IA peut être incorrect.">
            <a:extLst>
              <a:ext uri="{FF2B5EF4-FFF2-40B4-BE49-F238E27FC236}">
                <a16:creationId xmlns:a16="http://schemas.microsoft.com/office/drawing/2014/main" id="{EEC05BBC-964A-21A6-E37D-A0653239FD6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3915"/>
          <a:stretch/>
        </p:blipFill>
        <p:spPr>
          <a:xfrm>
            <a:off x="430030" y="1037690"/>
            <a:ext cx="3722218" cy="3619075"/>
          </a:xfrm>
          <a:prstGeom prst="rect">
            <a:avLst/>
          </a:prstGeom>
        </p:spPr>
      </p:pic>
      <p:cxnSp>
        <p:nvCxnSpPr>
          <p:cNvPr id="4" name="Connecteur droit avec flèche 3">
            <a:extLst>
              <a:ext uri="{FF2B5EF4-FFF2-40B4-BE49-F238E27FC236}">
                <a16:creationId xmlns:a16="http://schemas.microsoft.com/office/drawing/2014/main" id="{E42EE047-8489-3656-1A88-1FF6661D3911}"/>
              </a:ext>
            </a:extLst>
          </p:cNvPr>
          <p:cNvCxnSpPr>
            <a:cxnSpLocks/>
          </p:cNvCxnSpPr>
          <p:nvPr/>
        </p:nvCxnSpPr>
        <p:spPr>
          <a:xfrm flipH="1">
            <a:off x="2321961" y="2928135"/>
            <a:ext cx="2126749" cy="0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5DC1E3AC-36FB-29E0-E19E-0B27ADD5DEFD}"/>
              </a:ext>
            </a:extLst>
          </p:cNvPr>
          <p:cNvSpPr txBox="1"/>
          <p:nvPr/>
        </p:nvSpPr>
        <p:spPr>
          <a:xfrm>
            <a:off x="4448710" y="2774246"/>
            <a:ext cx="25506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Satured</a:t>
            </a:r>
            <a:r>
              <a:rPr lang="fr-FR" dirty="0"/>
              <a:t> </a:t>
            </a:r>
            <a:r>
              <a:rPr lang="fr-FR" dirty="0" err="1"/>
              <a:t>heart</a:t>
            </a:r>
            <a:r>
              <a:rPr lang="fr-FR" dirty="0"/>
              <a:t> of </a:t>
            </a:r>
            <a:r>
              <a:rPr lang="fr-FR" dirty="0" err="1"/>
              <a:t>brightest</a:t>
            </a:r>
            <a:r>
              <a:rPr lang="fr-FR" dirty="0"/>
              <a:t> star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D896AA77-E162-8DB7-DEDC-FF39773E68BB}"/>
              </a:ext>
            </a:extLst>
          </p:cNvPr>
          <p:cNvSpPr txBox="1"/>
          <p:nvPr/>
        </p:nvSpPr>
        <p:spPr>
          <a:xfrm>
            <a:off x="4448710" y="2448250"/>
            <a:ext cx="1795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Overfit</a:t>
            </a:r>
            <a:r>
              <a:rPr lang="fr-FR" dirty="0"/>
              <a:t> </a:t>
            </a:r>
            <a:r>
              <a:rPr lang="fr-FR" dirty="0" err="1"/>
              <a:t>brightest</a:t>
            </a:r>
            <a:r>
              <a:rPr lang="fr-FR" dirty="0"/>
              <a:t> star</a:t>
            </a: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0F3898C9-28EF-4C16-AA32-81EDD4ADC467}"/>
              </a:ext>
            </a:extLst>
          </p:cNvPr>
          <p:cNvCxnSpPr>
            <a:cxnSpLocks/>
          </p:cNvCxnSpPr>
          <p:nvPr/>
        </p:nvCxnSpPr>
        <p:spPr>
          <a:xfrm flipH="1">
            <a:off x="2291139" y="2602139"/>
            <a:ext cx="2157571" cy="0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6394F856-8C89-E0CD-EA9F-315E19240BEA}"/>
              </a:ext>
            </a:extLst>
          </p:cNvPr>
          <p:cNvCxnSpPr>
            <a:cxnSpLocks/>
          </p:cNvCxnSpPr>
          <p:nvPr/>
        </p:nvCxnSpPr>
        <p:spPr>
          <a:xfrm flipH="1">
            <a:off x="2291138" y="3350440"/>
            <a:ext cx="2157571" cy="0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ZoneTexte 16">
            <a:extLst>
              <a:ext uri="{FF2B5EF4-FFF2-40B4-BE49-F238E27FC236}">
                <a16:creationId xmlns:a16="http://schemas.microsoft.com/office/drawing/2014/main" id="{D28F2AFC-CCDA-5F75-1C41-3A704BEFF659}"/>
              </a:ext>
            </a:extLst>
          </p:cNvPr>
          <p:cNvSpPr txBox="1"/>
          <p:nvPr/>
        </p:nvSpPr>
        <p:spPr>
          <a:xfrm>
            <a:off x="4436141" y="3196551"/>
            <a:ext cx="189507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Underfit</a:t>
            </a:r>
            <a:r>
              <a:rPr lang="fr-FR" dirty="0"/>
              <a:t> </a:t>
            </a:r>
            <a:r>
              <a:rPr lang="fr-FR" dirty="0" err="1"/>
              <a:t>brightest</a:t>
            </a:r>
            <a:r>
              <a:rPr lang="fr-FR" dirty="0"/>
              <a:t> star</a:t>
            </a:r>
          </a:p>
        </p:txBody>
      </p: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28B37BF5-0276-AA5F-6614-C96706201CBD}"/>
              </a:ext>
            </a:extLst>
          </p:cNvPr>
          <p:cNvCxnSpPr>
            <a:cxnSpLocks/>
          </p:cNvCxnSpPr>
          <p:nvPr/>
        </p:nvCxnSpPr>
        <p:spPr>
          <a:xfrm flipH="1" flipV="1">
            <a:off x="2527443" y="3841885"/>
            <a:ext cx="1908698" cy="1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7D7038F2-76F5-E2F2-B090-30AAC021164A}"/>
              </a:ext>
            </a:extLst>
          </p:cNvPr>
          <p:cNvSpPr txBox="1"/>
          <p:nvPr/>
        </p:nvSpPr>
        <p:spPr>
          <a:xfrm>
            <a:off x="4436141" y="3687997"/>
            <a:ext cx="19351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/>
              <a:t>Overfit</a:t>
            </a:r>
            <a:r>
              <a:rPr lang="fr-FR" dirty="0"/>
              <a:t> </a:t>
            </a:r>
            <a:r>
              <a:rPr lang="fr-FR" dirty="0" err="1"/>
              <a:t>brightest</a:t>
            </a:r>
            <a:r>
              <a:rPr lang="fr-FR" dirty="0"/>
              <a:t> </a:t>
            </a:r>
            <a:r>
              <a:rPr lang="fr-FR" dirty="0" err="1"/>
              <a:t>ghost</a:t>
            </a:r>
            <a:endParaRPr lang="fr-FR" dirty="0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773F95F1-C5C8-12AB-EE11-D19475B97E3F}"/>
              </a:ext>
            </a:extLst>
          </p:cNvPr>
          <p:cNvSpPr/>
          <p:nvPr/>
        </p:nvSpPr>
        <p:spPr>
          <a:xfrm>
            <a:off x="1962364" y="1222627"/>
            <a:ext cx="565079" cy="12073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Connecteur droit avec flèche 22">
            <a:extLst>
              <a:ext uri="{FF2B5EF4-FFF2-40B4-BE49-F238E27FC236}">
                <a16:creationId xmlns:a16="http://schemas.microsoft.com/office/drawing/2014/main" id="{964E8D25-FF0F-9049-CBB6-A5C9082AD6E8}"/>
              </a:ext>
            </a:extLst>
          </p:cNvPr>
          <p:cNvCxnSpPr>
            <a:cxnSpLocks/>
            <a:endCxn id="21" idx="6"/>
          </p:cNvCxnSpPr>
          <p:nvPr/>
        </p:nvCxnSpPr>
        <p:spPr>
          <a:xfrm flipH="1">
            <a:off x="2527443" y="1826327"/>
            <a:ext cx="1908698" cy="0"/>
          </a:xfrm>
          <a:prstGeom prst="straightConnector1">
            <a:avLst/>
          </a:prstGeom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ADB4121A-1CEA-99E6-268B-C7E873816949}"/>
              </a:ext>
            </a:extLst>
          </p:cNvPr>
          <p:cNvSpPr txBox="1"/>
          <p:nvPr/>
        </p:nvSpPr>
        <p:spPr>
          <a:xfrm>
            <a:off x="4448709" y="1672437"/>
            <a:ext cx="27638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Branch  → Cause by </a:t>
            </a:r>
            <a:r>
              <a:rPr lang="fr-FR" dirty="0" err="1"/>
              <a:t>Airy’s</a:t>
            </a:r>
            <a:r>
              <a:rPr lang="fr-FR" dirty="0"/>
              <a:t> rings</a:t>
            </a:r>
          </a:p>
        </p:txBody>
      </p:sp>
    </p:spTree>
    <p:extLst>
      <p:ext uri="{BB962C8B-B14F-4D97-AF65-F5344CB8AC3E}">
        <p14:creationId xmlns:p14="http://schemas.microsoft.com/office/powerpoint/2010/main" val="36475647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>
          <a:extLst>
            <a:ext uri="{FF2B5EF4-FFF2-40B4-BE49-F238E27FC236}">
              <a16:creationId xmlns:a16="http://schemas.microsoft.com/office/drawing/2014/main" id="{9CC3F167-E049-D1A8-55E7-EF4366937A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87FE7A77-246B-3FCF-E7A9-06603D511882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BA90D404-1059-3236-60A8-3457EDB549E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52862" y="133332"/>
            <a:ext cx="1988213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Conclusion</a:t>
            </a:r>
            <a:endParaRPr dirty="0"/>
          </a:p>
        </p:txBody>
      </p:sp>
      <p:pic>
        <p:nvPicPr>
          <p:cNvPr id="2" name="Image 1" descr="Une image contenant capture d’écran, Espace lointain, objet astronomique, espace&#10;&#10;Le contenu généré par l’IA peut être incorrect.">
            <a:extLst>
              <a:ext uri="{FF2B5EF4-FFF2-40B4-BE49-F238E27FC236}">
                <a16:creationId xmlns:a16="http://schemas.microsoft.com/office/drawing/2014/main" id="{8DE07DC2-61B3-6D80-70DB-9A56D637D3E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6807" t="4767"/>
          <a:stretch/>
        </p:blipFill>
        <p:spPr>
          <a:xfrm>
            <a:off x="6240783" y="2069443"/>
            <a:ext cx="2619449" cy="2571137"/>
          </a:xfrm>
          <a:prstGeom prst="rect">
            <a:avLst/>
          </a:prstGeom>
        </p:spPr>
      </p:pic>
      <p:pic>
        <p:nvPicPr>
          <p:cNvPr id="4" name="Image 3" descr="Une image contenant capture d’écran, Espace lointain, espace, objet astronomique&#10;&#10;Le contenu généré par l’IA peut être incorrect.">
            <a:extLst>
              <a:ext uri="{FF2B5EF4-FFF2-40B4-BE49-F238E27FC236}">
                <a16:creationId xmlns:a16="http://schemas.microsoft.com/office/drawing/2014/main" id="{C1B16E97-EF36-5329-5861-C10C394C9E0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6936" t="4218"/>
          <a:stretch/>
        </p:blipFill>
        <p:spPr>
          <a:xfrm>
            <a:off x="283770" y="997014"/>
            <a:ext cx="2619449" cy="2596080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191917E4-C04C-ECD5-E701-5A3541DDAEB6}"/>
              </a:ext>
            </a:extLst>
          </p:cNvPr>
          <p:cNvSpPr txBox="1"/>
          <p:nvPr/>
        </p:nvSpPr>
        <p:spPr>
          <a:xfrm>
            <a:off x="3643668" y="997014"/>
            <a:ext cx="390683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very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good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way</a:t>
            </a:r>
            <a:endParaRPr lang="fr-FR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Need to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find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 solution for spiders</a:t>
            </a:r>
          </a:p>
          <a:p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And </a:t>
            </a:r>
            <a:r>
              <a:rPr lang="en-US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study the reflection rates of lenses</a:t>
            </a:r>
            <a:endParaRPr lang="fr-FR" sz="1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cxnSp>
        <p:nvCxnSpPr>
          <p:cNvPr id="13" name="Connecteur : en angle 12">
            <a:extLst>
              <a:ext uri="{FF2B5EF4-FFF2-40B4-BE49-F238E27FC236}">
                <a16:creationId xmlns:a16="http://schemas.microsoft.com/office/drawing/2014/main" id="{7898A0ED-E4A3-7796-7C75-95F81E785F29}"/>
              </a:ext>
            </a:extLst>
          </p:cNvPr>
          <p:cNvCxnSpPr>
            <a:cxnSpLocks/>
            <a:stCxn id="4" idx="3"/>
            <a:endCxn id="10" idx="1"/>
          </p:cNvCxnSpPr>
          <p:nvPr/>
        </p:nvCxnSpPr>
        <p:spPr>
          <a:xfrm flipV="1">
            <a:off x="2903219" y="1458679"/>
            <a:ext cx="740449" cy="836375"/>
          </a:xfrm>
          <a:prstGeom prst="bentConnector3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8A9FEC1B-C3EE-26B6-7AE2-59109D27B525}"/>
              </a:ext>
            </a:extLst>
          </p:cNvPr>
          <p:cNvSpPr txBox="1"/>
          <p:nvPr/>
        </p:nvSpPr>
        <p:spPr>
          <a:xfrm>
            <a:off x="1593494" y="3731593"/>
            <a:ext cx="37337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Find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better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model for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brightest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star</a:t>
            </a:r>
          </a:p>
          <a:p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And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study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batoid’s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PSF / </a:t>
            </a:r>
            <a:r>
              <a:rPr lang="fr-FR" sz="18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Airy’s</a:t>
            </a:r>
            <a:r>
              <a:rPr lang="fr-FR" sz="1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rings</a:t>
            </a:r>
          </a:p>
        </p:txBody>
      </p:sp>
      <p:cxnSp>
        <p:nvCxnSpPr>
          <p:cNvPr id="17" name="Connecteur : en angle 16">
            <a:extLst>
              <a:ext uri="{FF2B5EF4-FFF2-40B4-BE49-F238E27FC236}">
                <a16:creationId xmlns:a16="http://schemas.microsoft.com/office/drawing/2014/main" id="{C739C4BB-34DD-C7CC-102F-AA427630FEF8}"/>
              </a:ext>
            </a:extLst>
          </p:cNvPr>
          <p:cNvCxnSpPr>
            <a:cxnSpLocks/>
            <a:stCxn id="2" idx="1"/>
            <a:endCxn id="15" idx="3"/>
          </p:cNvCxnSpPr>
          <p:nvPr/>
        </p:nvCxnSpPr>
        <p:spPr>
          <a:xfrm rot="10800000" flipV="1">
            <a:off x="5327209" y="3355011"/>
            <a:ext cx="913575" cy="699747"/>
          </a:xfrm>
          <a:prstGeom prst="bentConnector3">
            <a:avLst/>
          </a:prstGeom>
          <a:ln w="1905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344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>
          <a:extLst>
            <a:ext uri="{FF2B5EF4-FFF2-40B4-BE49-F238E27FC236}">
              <a16:creationId xmlns:a16="http://schemas.microsoft.com/office/drawing/2014/main" id="{ED072985-9741-B370-1BCD-8FB5B218B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>
            <a:extLst>
              <a:ext uri="{FF2B5EF4-FFF2-40B4-BE49-F238E27FC236}">
                <a16:creationId xmlns:a16="http://schemas.microsoft.com/office/drawing/2014/main" id="{F0ADCE50-DD81-9D77-5C8C-614F50DC331B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60550" y="1948957"/>
            <a:ext cx="8622900" cy="87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 for your attention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76473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ED9484BC-995D-703F-CCB5-2D2DCB2642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95D64CFC-E231-35E0-BBD2-E913F0607D50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590EF06F-57B1-C8BB-5EE0-53206B00212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67315" y="133332"/>
            <a:ext cx="3273760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Batoid</a:t>
            </a:r>
            <a:r>
              <a:rPr lang="fr-FR" dirty="0"/>
              <a:t> package (2)</a:t>
            </a:r>
            <a:endParaRPr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857D119-CE70-DF55-F892-6B907CD103E5}"/>
              </a:ext>
            </a:extLst>
          </p:cNvPr>
          <p:cNvSpPr/>
          <p:nvPr/>
        </p:nvSpPr>
        <p:spPr>
          <a:xfrm>
            <a:off x="0" y="-50"/>
            <a:ext cx="9144000" cy="5143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6" name="Image 5" descr="Une image contenant motif, carré, Rectangle, capture d’écran&#10;&#10;Le contenu généré par l’IA peut être incorrect.">
            <a:extLst>
              <a:ext uri="{FF2B5EF4-FFF2-40B4-BE49-F238E27FC236}">
                <a16:creationId xmlns:a16="http://schemas.microsoft.com/office/drawing/2014/main" id="{77AF1FDE-6EB5-8000-68E5-9C19531495B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3918"/>
          <a:stretch/>
        </p:blipFill>
        <p:spPr>
          <a:xfrm>
            <a:off x="1715785" y="1"/>
            <a:ext cx="5653390" cy="51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15091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BDF0D186-CA50-0933-B679-B8C0C682F3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9BAC4FAF-CCC4-02B8-89E8-B9954475A238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81A031B7-F2F0-16DE-B2E6-0AB5F4E74DA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67315" y="133332"/>
            <a:ext cx="3273760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Batoid</a:t>
            </a:r>
            <a:r>
              <a:rPr lang="fr-FR" dirty="0"/>
              <a:t> package (2)</a:t>
            </a:r>
            <a:endParaRPr dirty="0"/>
          </a:p>
        </p:txBody>
      </p:sp>
      <p:pic>
        <p:nvPicPr>
          <p:cNvPr id="8" name="Image 7" descr="Une image contenant capture d’écran, diagramme, Tracé&#10;&#10;Le contenu généré par l’IA peut être incorrect.">
            <a:extLst>
              <a:ext uri="{FF2B5EF4-FFF2-40B4-BE49-F238E27FC236}">
                <a16:creationId xmlns:a16="http://schemas.microsoft.com/office/drawing/2014/main" id="{D2A40033-AF93-FFA6-7172-5B3D5D443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462" y="1169789"/>
            <a:ext cx="8841075" cy="2803922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5DD356EA-3B57-7A61-39E7-5EB6470DF474}"/>
              </a:ext>
            </a:extLst>
          </p:cNvPr>
          <p:cNvSpPr txBox="1"/>
          <p:nvPr/>
        </p:nvSpPr>
        <p:spPr>
          <a:xfrm>
            <a:off x="1304925" y="3973710"/>
            <a:ext cx="9989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First </a:t>
            </a:r>
            <a:r>
              <a:rPr lang="fr-FR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order</a:t>
            </a:r>
            <a:endParaRPr lang="fr-FR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95151E71-B2EF-960A-0B17-83A385C63C66}"/>
              </a:ext>
            </a:extLst>
          </p:cNvPr>
          <p:cNvSpPr txBox="1"/>
          <p:nvPr/>
        </p:nvSpPr>
        <p:spPr>
          <a:xfrm>
            <a:off x="4224904" y="3973709"/>
            <a:ext cx="10583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Third</a:t>
            </a:r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order</a:t>
            </a:r>
            <a:endParaRPr lang="fr-FR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C618E66E-ADDB-9F18-40DD-B15496563FCC}"/>
              </a:ext>
            </a:extLst>
          </p:cNvPr>
          <p:cNvSpPr txBox="1"/>
          <p:nvPr/>
        </p:nvSpPr>
        <p:spPr>
          <a:xfrm>
            <a:off x="7061320" y="3973708"/>
            <a:ext cx="12490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Shortest</a:t>
            </a:r>
            <a:r>
              <a:rPr lang="fr-FR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path</a:t>
            </a:r>
            <a:endParaRPr lang="fr-FR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613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472D8954-FB7C-E6D2-1063-4048B03954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35A212DA-EF3F-15D3-F4CE-0A8C9A38BCE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C582BAE9-B893-AD4B-6621-6BDD63C66E0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567315" y="133332"/>
            <a:ext cx="3273760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Batoid</a:t>
            </a:r>
            <a:r>
              <a:rPr lang="fr-FR" dirty="0"/>
              <a:t> package (3)</a:t>
            </a:r>
            <a:endParaRPr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9E9EA837-5F72-6DB6-E02A-27616D5B5A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6699" y="1076325"/>
            <a:ext cx="4810601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526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313E1C78-BB50-512D-FF44-9EF4D8C749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192D1F10-914D-D930-391C-D25E3A61E22C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27713648-4F4A-264F-DE30-F71A53C494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33332"/>
            <a:ext cx="42690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Ghost</a:t>
            </a:r>
            <a:r>
              <a:rPr lang="fr-FR" dirty="0"/>
              <a:t> </a:t>
            </a:r>
            <a:r>
              <a:rPr lang="fr-FR" dirty="0" err="1"/>
              <a:t>buster</a:t>
            </a:r>
            <a:r>
              <a:rPr lang="fr-FR" dirty="0"/>
              <a:t> package (1)</a:t>
            </a:r>
            <a:endParaRPr dirty="0"/>
          </a:p>
        </p:txBody>
      </p:sp>
      <p:pic>
        <p:nvPicPr>
          <p:cNvPr id="1026" name="Picture 2" descr="SOS Fantômes — Wikipédia">
            <a:extLst>
              <a:ext uri="{FF2B5EF4-FFF2-40B4-BE49-F238E27FC236}">
                <a16:creationId xmlns:a16="http://schemas.microsoft.com/office/drawing/2014/main" id="{31333DEF-A005-173B-3E22-BEEA28CAEB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9658" y="1527598"/>
            <a:ext cx="1193364" cy="104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EB2913F8-BA2F-A704-FE84-71A3D023AFFD}"/>
              </a:ext>
            </a:extLst>
          </p:cNvPr>
          <p:cNvSpPr txBox="1"/>
          <p:nvPr/>
        </p:nvSpPr>
        <p:spPr>
          <a:xfrm>
            <a:off x="400050" y="1263945"/>
            <a:ext cx="530946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Goal : </a:t>
            </a:r>
          </a:p>
          <a:p>
            <a:pPr marL="285750" indent="-285750">
              <a:buFontTx/>
              <a:buChar char="-"/>
            </a:pP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Remove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on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ComCam’s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image</a:t>
            </a:r>
          </a:p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(and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after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apply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on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LSSTCam’s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image)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34509D1-2479-9977-59D7-FAC389B04A4A}"/>
              </a:ext>
            </a:extLst>
          </p:cNvPr>
          <p:cNvSpPr txBox="1"/>
          <p:nvPr/>
        </p:nvSpPr>
        <p:spPr>
          <a:xfrm>
            <a:off x="400050" y="2679227"/>
            <a:ext cx="68162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Understand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sources of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and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physics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behind</a:t>
            </a:r>
            <a:endParaRPr lang="fr-FR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marL="285750" indent="-285750">
              <a:buFontTx/>
              <a:buChar char="-"/>
            </a:pPr>
            <a:endParaRPr lang="fr-FR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4587ECC-6A2B-0B2B-1F81-3DAA209CCB27}"/>
              </a:ext>
            </a:extLst>
          </p:cNvPr>
          <p:cNvSpPr txBox="1"/>
          <p:nvPr/>
        </p:nvSpPr>
        <p:spPr>
          <a:xfrm>
            <a:off x="400050" y="3464056"/>
            <a:ext cx="45063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Understand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artefacts and noise</a:t>
            </a:r>
          </a:p>
          <a:p>
            <a:pPr marL="285750" indent="-285750">
              <a:buFontTx/>
              <a:buChar char="-"/>
            </a:pPr>
            <a:endParaRPr lang="fr-FR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476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A252BFC8-DE75-BB7F-2C92-C166202236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8BEED68C-F0F6-DE88-62EC-A8A73D35A226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233E6A0C-3DEB-2FDB-9876-B4B7875A87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33332"/>
            <a:ext cx="42690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Ghost</a:t>
            </a:r>
            <a:r>
              <a:rPr lang="fr-FR" dirty="0"/>
              <a:t> </a:t>
            </a:r>
            <a:r>
              <a:rPr lang="fr-FR" dirty="0" err="1"/>
              <a:t>buster</a:t>
            </a:r>
            <a:r>
              <a:rPr lang="fr-FR" dirty="0"/>
              <a:t> package (2)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845C8D9A-A86B-7FF0-8ED7-F77112F06AB9}"/>
              </a:ext>
            </a:extLst>
          </p:cNvPr>
          <p:cNvSpPr txBox="1"/>
          <p:nvPr/>
        </p:nvSpPr>
        <p:spPr>
          <a:xfrm>
            <a:off x="523875" y="933450"/>
            <a:ext cx="2156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1.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Get</a:t>
            </a:r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the noise</a:t>
            </a:r>
          </a:p>
        </p:txBody>
      </p:sp>
      <p:pic>
        <p:nvPicPr>
          <p:cNvPr id="8" name="Image 7" descr="Une image contenant objet astronomique, Espace lointain, espace, Univers&#10;&#10;Le contenu généré par l’IA peut être incorrect.">
            <a:extLst>
              <a:ext uri="{FF2B5EF4-FFF2-40B4-BE49-F238E27FC236}">
                <a16:creationId xmlns:a16="http://schemas.microsoft.com/office/drawing/2014/main" id="{5FCFCA6C-574E-A85C-8738-3ACA4D7580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11615"/>
            <a:ext cx="5413908" cy="2698435"/>
          </a:xfrm>
          <a:prstGeom prst="rect">
            <a:avLst/>
          </a:prstGeom>
        </p:spPr>
      </p:pic>
      <p:pic>
        <p:nvPicPr>
          <p:cNvPr id="10" name="Image 9" descr="Une image contenant capture d’écran, texte, Tracé, diagramme&#10;&#10;Le contenu généré par l’IA peut être incorrect.">
            <a:extLst>
              <a:ext uri="{FF2B5EF4-FFF2-40B4-BE49-F238E27FC236}">
                <a16:creationId xmlns:a16="http://schemas.microsoft.com/office/drawing/2014/main" id="{D385A3A7-A9BE-2201-36C7-3CEE959FDE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11239" y="1511614"/>
            <a:ext cx="3632761" cy="2698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5498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59">
          <a:extLst>
            <a:ext uri="{FF2B5EF4-FFF2-40B4-BE49-F238E27FC236}">
              <a16:creationId xmlns:a16="http://schemas.microsoft.com/office/drawing/2014/main" id="{AFA2E2D1-0449-58C0-7483-F27E61F86D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>
            <a:extLst>
              <a:ext uri="{FF2B5EF4-FFF2-40B4-BE49-F238E27FC236}">
                <a16:creationId xmlns:a16="http://schemas.microsoft.com/office/drawing/2014/main" id="{0BB1DB29-E821-B3CB-1E0F-9259F4A3AF5E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538075" y="4749850"/>
            <a:ext cx="606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 dirty="0"/>
          </a:p>
        </p:txBody>
      </p:sp>
      <p:sp>
        <p:nvSpPr>
          <p:cNvPr id="3" name="Google Shape;160;p30">
            <a:extLst>
              <a:ext uri="{FF2B5EF4-FFF2-40B4-BE49-F238E27FC236}">
                <a16:creationId xmlns:a16="http://schemas.microsoft.com/office/drawing/2014/main" id="{48689B16-06FF-EB63-DE59-0A8A540D89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572000" y="133332"/>
            <a:ext cx="4269075" cy="5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 err="1"/>
              <a:t>Ghost</a:t>
            </a:r>
            <a:r>
              <a:rPr lang="fr-FR" dirty="0"/>
              <a:t> </a:t>
            </a:r>
            <a:r>
              <a:rPr lang="fr-FR" dirty="0" err="1"/>
              <a:t>buster</a:t>
            </a:r>
            <a:r>
              <a:rPr lang="fr-FR" dirty="0"/>
              <a:t> package (3)</a:t>
            </a:r>
            <a:endParaRPr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AB495679-44BC-A19E-277E-E305504CCAF0}"/>
              </a:ext>
            </a:extLst>
          </p:cNvPr>
          <p:cNvSpPr txBox="1"/>
          <p:nvPr/>
        </p:nvSpPr>
        <p:spPr>
          <a:xfrm>
            <a:off x="523875" y="933450"/>
            <a:ext cx="24737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2. Noise vs </a:t>
            </a:r>
            <a:r>
              <a:rPr lang="fr-FR" sz="2400" dirty="0" err="1">
                <a:latin typeface="Source Sans Pro" panose="020B0503030403020204" pitchFamily="34" charset="0"/>
                <a:ea typeface="Source Sans Pro" panose="020B0503030403020204" pitchFamily="34" charset="0"/>
              </a:rPr>
              <a:t>Ghosts</a:t>
            </a:r>
            <a:endParaRPr lang="fr-FR" sz="24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pic>
        <p:nvPicPr>
          <p:cNvPr id="10" name="Image 9" descr="Une image contenant capture d’écran, texte, Tracé, diagramme&#10;&#10;Le contenu généré par l’IA peut être incorrect.">
            <a:extLst>
              <a:ext uri="{FF2B5EF4-FFF2-40B4-BE49-F238E27FC236}">
                <a16:creationId xmlns:a16="http://schemas.microsoft.com/office/drawing/2014/main" id="{8B289DCA-BCB8-7D1D-CF55-527C8F059A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9239" y="1511614"/>
            <a:ext cx="3632761" cy="2698436"/>
          </a:xfrm>
          <a:prstGeom prst="rect">
            <a:avLst/>
          </a:prstGeom>
        </p:spPr>
      </p:pic>
      <p:pic>
        <p:nvPicPr>
          <p:cNvPr id="5" name="Image 4" descr="Une image contenant capture d’écran, Caractère coloré&#10;&#10;Le contenu généré par l’IA peut être incorrect.">
            <a:extLst>
              <a:ext uri="{FF2B5EF4-FFF2-40B4-BE49-F238E27FC236}">
                <a16:creationId xmlns:a16="http://schemas.microsoft.com/office/drawing/2014/main" id="{A267BB0C-1A32-127F-A8EB-A3AD79CD9F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982423"/>
            <a:ext cx="3371850" cy="3227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285454"/>
      </p:ext>
    </p:extLst>
  </p:cSld>
  <p:clrMapOvr>
    <a:masterClrMapping/>
  </p:clrMapOvr>
</p:sld>
</file>

<file path=ppt/theme/theme1.xml><?xml version="1.0" encoding="utf-8"?>
<a:theme xmlns:a="http://schemas.openxmlformats.org/drawingml/2006/main" name="Rubin template -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547</Words>
  <Application>Microsoft Office PowerPoint</Application>
  <PresentationFormat>Affichage à l'écran (16:9)</PresentationFormat>
  <Paragraphs>126</Paragraphs>
  <Slides>32</Slides>
  <Notes>32</Notes>
  <HiddenSlides>16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32</vt:i4>
      </vt:variant>
    </vt:vector>
  </HeadingPairs>
  <TitlesOfParts>
    <vt:vector size="35" baseType="lpstr">
      <vt:lpstr>Arial</vt:lpstr>
      <vt:lpstr>Source Sans Pro</vt:lpstr>
      <vt:lpstr>Rubin template - Light</vt:lpstr>
      <vt:lpstr>Ghosts on LSST ComCam</vt:lpstr>
      <vt:lpstr>Data used</vt:lpstr>
      <vt:lpstr>Batoid package (1)</vt:lpstr>
      <vt:lpstr>Batoid package (2)</vt:lpstr>
      <vt:lpstr>Batoid package (2)</vt:lpstr>
      <vt:lpstr>Batoid package (3)</vt:lpstr>
      <vt:lpstr>Ghost buster package (1)</vt:lpstr>
      <vt:lpstr>Ghost buster package (2)</vt:lpstr>
      <vt:lpstr>Ghost buster package (3)</vt:lpstr>
      <vt:lpstr>Ghost buster package (4)</vt:lpstr>
      <vt:lpstr>Ghost buster package (5)</vt:lpstr>
      <vt:lpstr>Ghost buster package (6)</vt:lpstr>
      <vt:lpstr>Ghost buster package (7)</vt:lpstr>
      <vt:lpstr>Ghost buster package (8)</vt:lpstr>
      <vt:lpstr>Some problems… (1)</vt:lpstr>
      <vt:lpstr>Some problems… (2)</vt:lpstr>
      <vt:lpstr>Actual and future work</vt:lpstr>
      <vt:lpstr>Présentation PowerPoint</vt:lpstr>
      <vt:lpstr>Previously… (2)</vt:lpstr>
      <vt:lpstr>Previously… (3)</vt:lpstr>
      <vt:lpstr>Update on ghosts</vt:lpstr>
      <vt:lpstr>Update on noise</vt:lpstr>
      <vt:lpstr>Update on fit</vt:lpstr>
      <vt:lpstr>And another problem…</vt:lpstr>
      <vt:lpstr>And an idea !</vt:lpstr>
      <vt:lpstr>PSF and Airy’s rings</vt:lpstr>
      <vt:lpstr>Intensity profil (data)</vt:lpstr>
      <vt:lpstr>Intensity profil (template)</vt:lpstr>
      <vt:lpstr>Fit with PSF</vt:lpstr>
      <vt:lpstr>Conclusion</vt:lpstr>
      <vt:lpstr>Conclusion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Dimitri Buffat</cp:lastModifiedBy>
  <cp:revision>7</cp:revision>
  <dcterms:modified xsi:type="dcterms:W3CDTF">2025-05-21T23:30:55Z</dcterms:modified>
</cp:coreProperties>
</file>